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97" r:id="rId6"/>
    <p:sldId id="260" r:id="rId7"/>
    <p:sldId id="261" r:id="rId8"/>
    <p:sldId id="262" r:id="rId9"/>
    <p:sldId id="268" r:id="rId10"/>
    <p:sldId id="269" r:id="rId11"/>
    <p:sldId id="270" r:id="rId12"/>
    <p:sldId id="271" r:id="rId13"/>
    <p:sldId id="276" r:id="rId14"/>
    <p:sldId id="273" r:id="rId15"/>
    <p:sldId id="281" r:id="rId16"/>
    <p:sldId id="282" r:id="rId17"/>
    <p:sldId id="289" r:id="rId18"/>
    <p:sldId id="290" r:id="rId19"/>
    <p:sldId id="274" r:id="rId20"/>
    <p:sldId id="284" r:id="rId21"/>
    <p:sldId id="285" r:id="rId22"/>
    <p:sldId id="263" r:id="rId23"/>
    <p:sldId id="265" r:id="rId24"/>
    <p:sldId id="296" r:id="rId25"/>
    <p:sldId id="286" r:id="rId26"/>
    <p:sldId id="279" r:id="rId27"/>
    <p:sldId id="272" r:id="rId28"/>
    <p:sldId id="266" r:id="rId29"/>
    <p:sldId id="278" r:id="rId30"/>
    <p:sldId id="298" r:id="rId31"/>
    <p:sldId id="299" r:id="rId32"/>
    <p:sldId id="287" r:id="rId33"/>
    <p:sldId id="280" r:id="rId34"/>
    <p:sldId id="301" r:id="rId35"/>
    <p:sldId id="302" r:id="rId36"/>
    <p:sldId id="303" r:id="rId37"/>
    <p:sldId id="300" r:id="rId38"/>
    <p:sldId id="294" r:id="rId39"/>
    <p:sldId id="304" r:id="rId40"/>
    <p:sldId id="288" r:id="rId41"/>
    <p:sldId id="277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536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80" d="100"/>
          <a:sy n="80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2089A-75FB-491E-A1BA-496C41860B72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9C826-7532-4825-B24B-38D4C92E0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3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9C826-7532-4825-B24B-38D4C92E026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96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9C826-7532-4825-B24B-38D4C92E026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612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9C826-7532-4825-B24B-38D4C92E026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33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9C826-7532-4825-B24B-38D4C92E026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27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69788-EC8A-007F-CE2D-AD2B1F502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E7DCEC-009D-08C2-B63D-26C41C6AD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76A82-62C9-5AC2-0845-25854A2E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55DEF6-E514-68B1-49C6-9466C259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6AEB65-4E17-47A3-23DF-13E80BE3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2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BBB2-54A3-3D3B-E385-C545DC6E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462E8D-9F92-8985-321C-6111CD70D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F1A5F-6A82-59C8-C395-5BCF91DF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E3403A-4F38-FEC3-B140-101296AA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09FA0E-D8D6-3F11-5C7C-F7363331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56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80A3FC-33EF-560F-5ADD-3CF1C85E2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BC40B2-E4FE-4E72-68D9-0A71AD535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B35638-0E2A-79DC-490C-A0EE4A92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6A1597-CD6A-7CFC-8B65-CBACA66A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6A8B7C-2277-BC8B-C0D2-BEEB8CA3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14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6BB34-889D-B44A-D7B5-91D472B8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4EF15-D2A2-6831-5CF8-9C250780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24B4C-D11E-A389-D2BC-0C683FA8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A7FAC0-90DD-D7DD-B328-ABE185CA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2ADBC7-D833-EBE4-D70E-C0DF6055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76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212B9-484F-1C91-F978-AA5E96B2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EA202E-FD9D-CD06-9F59-1176B5279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846EE1-A7C4-B53C-6655-0C051581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377F8D-71EC-94AC-2074-87D0F4DB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4B9784-61DB-878B-988A-D75ED3B7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47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7CDED-DF77-2255-123C-C00B8ACB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06F908-4E31-0C8E-D9EB-BEDC05247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ECD5D4-F355-18F7-9818-45AD41EBE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D090D-532A-DC95-D1EC-7FA87D1C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4B5FA9-3AD5-202A-DD2C-5087CB77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6CB4E-775D-B561-F018-62E8C0D7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5AEE1-EA31-9DE7-1DDC-42601EF9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A9FF0E-9A29-6BBC-5110-F3AF9C76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B51731-3FA0-0283-DBDD-9F6FDB02F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5E170F5-7F12-B0D8-5ED5-3C7E07304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0016AB-B9CA-9031-9D7F-2A5D0F5F3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5C0772-0CBA-5BF6-7BDC-496D5FD2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BCF0614-A2CE-2B6B-B3BF-F1E9E18A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9E2834-39C4-4F13-49B6-3E701A21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25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DBD36-DEFD-9F01-E62C-34EF6DA5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B6D0E3-DAA9-7C71-2AB7-ED3FB665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A2D8FF-21EC-BF5E-4294-FE35A32E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2C6E09-3A59-A9D1-79D9-5AA45633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1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42DCA7-4818-1AF3-9C05-E0866535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E44F299-028C-6D81-E873-A9779F40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18ADDC-557A-ED40-3D5C-2653E602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50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1FC8-FF5D-211F-3170-67D3BCA3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35B062-CAC0-1334-E262-0CF55C85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0A10DE-7D40-EF1A-0BFA-CA8711E41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345E7E-6D69-3767-D9F1-7F047013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E631F2-A482-943A-7B1B-DD096161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D0C1D4-B183-3E51-07E5-F45CFE9A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52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9648A-5E93-C5EB-2154-9DAD694C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F88DD9-422B-1387-E47B-5B4EB36B4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1005F5-018B-9023-6DE6-213C6697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927BF2-08AE-600F-F7FB-4B891CE3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65567F-DC12-A94B-FB9B-01F8B9D0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3CCCB3-183C-317C-77D3-60317162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32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3E1E02-5D22-2FE0-3E05-7A81163A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63CBE8-E18C-D82C-B104-54C37557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FBECD7-0EF9-ECCC-BE57-D4C9DD47B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5CAA9-B561-416D-AA6B-568BE31FFF59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2FB54B-E294-F882-905A-9D77CCB22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612D61-1014-601E-2AA7-486188DA3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EFC398-0D53-430C-A1CB-0CBEA68F9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76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heddad/minidds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ca.gov.br/sites/ufu.sti.inca.local/files/media/document/estimativa-2023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0045-7949(91)90319-H" TargetMode="External"/><Relationship Id="rId3" Type="http://schemas.openxmlformats.org/officeDocument/2006/relationships/hyperlink" Target="https://doi.org/10.1016/j.breast.2019.10.001" TargetMode="External"/><Relationship Id="rId7" Type="http://schemas.openxmlformats.org/officeDocument/2006/relationships/hyperlink" Target="https://www.sciencedirect.com/journal/computers-and-structures/vol/40/issue/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journal/computers-and-structures" TargetMode="External"/><Relationship Id="rId5" Type="http://schemas.openxmlformats.org/officeDocument/2006/relationships/hyperlink" Target="https://doi.org/10.1109/ICICS.2013.6782861" TargetMode="External"/><Relationship Id="rId4" Type="http://schemas.openxmlformats.org/officeDocument/2006/relationships/hyperlink" Target="https://ieeexplore.ieee.org/xpl/conhome/6777690/proceedi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wagner.cardozo72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wagner-lopes-cardozo-8b4a031a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816312-F985-50A0-8753-0AF7D5A526A5}"/>
              </a:ext>
            </a:extLst>
          </p:cNvPr>
          <p:cNvSpPr txBox="1"/>
          <p:nvPr/>
        </p:nvSpPr>
        <p:spPr>
          <a:xfrm>
            <a:off x="2930013" y="1396181"/>
            <a:ext cx="71677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Bahnschrift" panose="020B0502040204020203" pitchFamily="34" charset="0"/>
              </a:rPr>
              <a:t>Disciplina:</a:t>
            </a:r>
          </a:p>
          <a:p>
            <a:pPr algn="just"/>
            <a:endParaRPr lang="pt-BR" sz="2800" dirty="0">
              <a:latin typeface="Bahnschrift" panose="020B0502040204020203" pitchFamily="34" charset="0"/>
            </a:endParaRPr>
          </a:p>
          <a:p>
            <a:pPr algn="just"/>
            <a:r>
              <a:rPr lang="pt-BR" sz="2400" b="1" dirty="0">
                <a:latin typeface="Bahnschrift" panose="020B0502040204020203" pitchFamily="34" charset="0"/>
              </a:rPr>
              <a:t>Análise de Algoritmos e Estrutura de Dados</a:t>
            </a:r>
          </a:p>
          <a:p>
            <a:pPr algn="just"/>
            <a:endParaRPr lang="pt-BR" sz="2800" dirty="0">
              <a:latin typeface="Bahnschrift" panose="020B0502040204020203" pitchFamily="34" charset="0"/>
            </a:endParaRPr>
          </a:p>
          <a:p>
            <a:pPr algn="just"/>
            <a:r>
              <a:rPr lang="pt-BR" sz="3600" dirty="0">
                <a:latin typeface="Bahnschrift" panose="020B0502040204020203" pitchFamily="34" charset="0"/>
              </a:rPr>
              <a:t>Discente Especial:</a:t>
            </a:r>
          </a:p>
          <a:p>
            <a:pPr algn="just"/>
            <a:endParaRPr lang="pt-BR" sz="2800" dirty="0">
              <a:latin typeface="Bahnschrift" panose="020B0502040204020203" pitchFamily="34" charset="0"/>
            </a:endParaRPr>
          </a:p>
          <a:p>
            <a:pPr algn="just"/>
            <a:r>
              <a:rPr lang="pt-BR" sz="2400" b="1" dirty="0">
                <a:latin typeface="Bahnschrift" panose="020B0502040204020203" pitchFamily="34" charset="0"/>
              </a:rPr>
              <a:t>Wagner Lopes Cardozo</a:t>
            </a:r>
          </a:p>
          <a:p>
            <a:pPr algn="just"/>
            <a:endParaRPr lang="pt-BR" sz="2800" dirty="0">
              <a:latin typeface="Bahnschrift" panose="020B0502040204020203" pitchFamily="34" charset="0"/>
            </a:endParaRPr>
          </a:p>
          <a:p>
            <a:pPr algn="just"/>
            <a:r>
              <a:rPr lang="pt-BR" sz="3600" dirty="0">
                <a:latin typeface="Bahnschrift" panose="020B0502040204020203" pitchFamily="34" charset="0"/>
              </a:rPr>
              <a:t>Docente Orientadora da UC:</a:t>
            </a:r>
          </a:p>
          <a:p>
            <a:pPr algn="just"/>
            <a:endParaRPr lang="pt-BR" sz="2800" dirty="0">
              <a:latin typeface="Bahnschrift" panose="020B0502040204020203" pitchFamily="34" charset="0"/>
            </a:endParaRPr>
          </a:p>
          <a:p>
            <a:pPr algn="just"/>
            <a:r>
              <a:rPr lang="pt-BR" sz="2400" b="1" dirty="0" err="1">
                <a:latin typeface="Bahnschrift" panose="020B0502040204020203" pitchFamily="34" charset="0"/>
              </a:rPr>
              <a:t>D.Sc</a:t>
            </a:r>
            <a:r>
              <a:rPr lang="pt-BR" sz="2400" b="1" dirty="0">
                <a:latin typeface="Bahnschrift" panose="020B0502040204020203" pitchFamily="34" charset="0"/>
              </a:rPr>
              <a:t>. Lilian </a:t>
            </a:r>
            <a:r>
              <a:rPr lang="pt-BR" sz="2400" b="1" dirty="0" err="1">
                <a:latin typeface="Bahnschrift" panose="020B0502040204020203" pitchFamily="34" charset="0"/>
              </a:rPr>
              <a:t>Berton</a:t>
            </a:r>
            <a:endParaRPr lang="pt-BR" b="1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4EB9BF1-5E40-8512-231C-FA1293E3DE5C}"/>
              </a:ext>
            </a:extLst>
          </p:cNvPr>
          <p:cNvGrpSpPr/>
          <p:nvPr/>
        </p:nvGrpSpPr>
        <p:grpSpPr>
          <a:xfrm>
            <a:off x="0" y="0"/>
            <a:ext cx="11288700" cy="6857999"/>
            <a:chOff x="0" y="0"/>
            <a:chExt cx="11288700" cy="6857999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DF2F781-B029-CE2C-25D2-FF5DC8F4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288700" cy="1238423"/>
            </a:xfrm>
            <a:prstGeom prst="rect">
              <a:avLst/>
            </a:prstGeom>
            <a:solidFill>
              <a:srgbClr val="536D84"/>
            </a:solidFill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E77892A-EAB7-EA75-457F-B3DF1AF06C9A}"/>
                </a:ext>
              </a:extLst>
            </p:cNvPr>
            <p:cNvSpPr/>
            <p:nvPr/>
          </p:nvSpPr>
          <p:spPr>
            <a:xfrm>
              <a:off x="0" y="1238422"/>
              <a:ext cx="2202426" cy="5619577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91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F582D0-FF33-4C6E-AF8E-C3858B2EC752}"/>
              </a:ext>
            </a:extLst>
          </p:cNvPr>
          <p:cNvSpPr txBox="1"/>
          <p:nvPr/>
        </p:nvSpPr>
        <p:spPr>
          <a:xfrm>
            <a:off x="2470705" y="1174662"/>
            <a:ext cx="8816727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Algoritmo SLIC (</a:t>
            </a:r>
            <a:r>
              <a:rPr lang="pt-BR" sz="2800" b="1" dirty="0" err="1"/>
              <a:t>Clusterização</a:t>
            </a:r>
            <a:r>
              <a:rPr lang="pt-BR" sz="2800" b="1" dirty="0"/>
              <a:t> Interativa Linear Simples):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Na técnica SLIC, os </a:t>
            </a:r>
            <a:r>
              <a:rPr lang="pt-BR" sz="2000" dirty="0" err="1">
                <a:cs typeface="Arial" panose="020B0604020202020204" pitchFamily="34" charset="0"/>
              </a:rPr>
              <a:t>centróides</a:t>
            </a:r>
            <a:r>
              <a:rPr lang="pt-BR" sz="2000" dirty="0">
                <a:cs typeface="Arial" panose="020B0604020202020204" pitchFamily="34" charset="0"/>
              </a:rPr>
              <a:t> desempenham um papel central no agrupamento e na definição de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Cada </a:t>
            </a:r>
            <a:r>
              <a:rPr lang="pt-BR" sz="2000" dirty="0" err="1">
                <a:cs typeface="Arial" panose="020B0604020202020204" pitchFamily="34" charset="0"/>
              </a:rPr>
              <a:t>superpixel</a:t>
            </a:r>
            <a:r>
              <a:rPr lang="pt-BR" sz="2000" dirty="0">
                <a:cs typeface="Arial" panose="020B0604020202020204" pitchFamily="34" charset="0"/>
              </a:rPr>
              <a:t> é representado por um </a:t>
            </a:r>
            <a:r>
              <a:rPr lang="pt-BR" sz="2000" dirty="0" err="1">
                <a:cs typeface="Arial" panose="020B0604020202020204" pitchFamily="34" charset="0"/>
              </a:rPr>
              <a:t>centróide</a:t>
            </a:r>
            <a:r>
              <a:rPr lang="pt-BR" sz="2000" dirty="0">
                <a:cs typeface="Arial" panose="020B0604020202020204" pitchFamily="34" charset="0"/>
              </a:rPr>
              <a:t>, que é inicialmente posicionado de forma uniforme na imagem e ajustado iterativamente durante o processo de </a:t>
            </a:r>
            <a:r>
              <a:rPr lang="pt-BR" sz="2000" dirty="0" err="1">
                <a:cs typeface="Arial" panose="020B0604020202020204" pitchFamily="34" charset="0"/>
              </a:rPr>
              <a:t>clusterização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Esses </a:t>
            </a:r>
            <a:r>
              <a:rPr lang="pt-BR" sz="2000" dirty="0" err="1">
                <a:cs typeface="Arial" panose="020B0604020202020204" pitchFamily="34" charset="0"/>
              </a:rPr>
              <a:t>centróides</a:t>
            </a:r>
            <a:r>
              <a:rPr lang="pt-BR" sz="2000" dirty="0">
                <a:cs typeface="Arial" panose="020B0604020202020204" pitchFamily="34" charset="0"/>
              </a:rPr>
              <a:t> não apenas indicam a localização espacial do agrupamento, mas também encapsulam as características médias de cor e posição dos pixels pertencentes ao </a:t>
            </a:r>
            <a:r>
              <a:rPr lang="pt-BR" sz="2000" dirty="0" err="1">
                <a:cs typeface="Arial" panose="020B0604020202020204" pitchFamily="34" charset="0"/>
              </a:rPr>
              <a:t>superpixel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F8ADFAD-4FE6-4657-898E-78FF89913E86}"/>
              </a:ext>
            </a:extLst>
          </p:cNvPr>
          <p:cNvSpPr txBox="1"/>
          <p:nvPr/>
        </p:nvSpPr>
        <p:spPr>
          <a:xfrm>
            <a:off x="5985052" y="5880756"/>
            <a:ext cx="260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GAMMOUDI, 2020.</a:t>
            </a:r>
          </a:p>
        </p:txBody>
      </p:sp>
    </p:spTree>
    <p:extLst>
      <p:ext uri="{BB962C8B-B14F-4D97-AF65-F5344CB8AC3E}">
        <p14:creationId xmlns:p14="http://schemas.microsoft.com/office/powerpoint/2010/main" val="55658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0DE766-B067-48B0-9A84-8A91DB388ADA}"/>
              </a:ext>
            </a:extLst>
          </p:cNvPr>
          <p:cNvSpPr txBox="1"/>
          <p:nvPr/>
        </p:nvSpPr>
        <p:spPr>
          <a:xfrm>
            <a:off x="2447257" y="1171897"/>
            <a:ext cx="8410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 err="1"/>
              <a:t>AlgoritmoSLIC</a:t>
            </a:r>
            <a:r>
              <a:rPr lang="pt-BR" sz="2800" b="1" dirty="0"/>
              <a:t> (</a:t>
            </a:r>
            <a:r>
              <a:rPr lang="pt-BR" sz="2800" b="1" dirty="0" err="1"/>
              <a:t>Clusterização</a:t>
            </a:r>
            <a:r>
              <a:rPr lang="pt-BR" sz="2800" b="1" dirty="0"/>
              <a:t> Interativa Linear Simples):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C3A450-41F1-4EAF-8FF2-C7903BA993B1}"/>
              </a:ext>
            </a:extLst>
          </p:cNvPr>
          <p:cNvSpPr txBox="1"/>
          <p:nvPr/>
        </p:nvSpPr>
        <p:spPr>
          <a:xfrm>
            <a:off x="8813977" y="6345409"/>
            <a:ext cx="260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Fonte-Foto:</a:t>
            </a:r>
            <a:r>
              <a:rPr lang="pt-BR" sz="1400" dirty="0"/>
              <a:t> MIHAILA, 2020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CA422D9-2DBF-47FE-9E5A-11E9F6B49B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02" y="1952614"/>
            <a:ext cx="8401498" cy="42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9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D316359-0EE3-4B3B-8488-68D2C57C088F}"/>
              </a:ext>
            </a:extLst>
          </p:cNvPr>
          <p:cNvSpPr txBox="1"/>
          <p:nvPr/>
        </p:nvSpPr>
        <p:spPr>
          <a:xfrm>
            <a:off x="8373456" y="6390407"/>
            <a:ext cx="219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Fonte-Foto:</a:t>
            </a:r>
            <a:r>
              <a:rPr lang="pt-BR" sz="1400" dirty="0"/>
              <a:t> </a:t>
            </a:r>
            <a:r>
              <a:rPr lang="en-US" sz="1400" dirty="0"/>
              <a:t>KHATUN, 2024</a:t>
            </a:r>
            <a:endParaRPr lang="pt-BR" sz="140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3F3B056-81C1-40D7-AC44-ECEED1292097}"/>
              </a:ext>
            </a:extLst>
          </p:cNvPr>
          <p:cNvGrpSpPr/>
          <p:nvPr/>
        </p:nvGrpSpPr>
        <p:grpSpPr>
          <a:xfrm>
            <a:off x="2465865" y="1770015"/>
            <a:ext cx="5594675" cy="4954636"/>
            <a:chOff x="30480" y="0"/>
            <a:chExt cx="2600960" cy="2971800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26D58BB9-A5FF-4133-806F-EBB4318A3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" y="0"/>
              <a:ext cx="1754505" cy="2971800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A58FF43D-C01A-4214-95AE-AF483515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320" y="0"/>
              <a:ext cx="833120" cy="2955925"/>
            </a:xfrm>
            <a:prstGeom prst="rect">
              <a:avLst/>
            </a:prstGeom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D35B16D-63CF-4067-8791-37C9ED5014C3}"/>
              </a:ext>
            </a:extLst>
          </p:cNvPr>
          <p:cNvSpPr txBox="1"/>
          <p:nvPr/>
        </p:nvSpPr>
        <p:spPr>
          <a:xfrm>
            <a:off x="2447257" y="1171897"/>
            <a:ext cx="8410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 err="1"/>
              <a:t>AlgoritmoSLIC</a:t>
            </a:r>
            <a:r>
              <a:rPr lang="pt-BR" sz="2800" b="1" dirty="0"/>
              <a:t> (</a:t>
            </a:r>
            <a:r>
              <a:rPr lang="pt-BR" sz="2800" b="1" dirty="0" err="1"/>
              <a:t>Clusterização</a:t>
            </a:r>
            <a:r>
              <a:rPr lang="pt-BR" sz="2800" b="1" dirty="0"/>
              <a:t> Interativa Linear Simples):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F5D81E-5B7D-4022-BDD6-5A5B27A97EDA}"/>
              </a:ext>
            </a:extLst>
          </p:cNvPr>
          <p:cNvSpPr txBox="1"/>
          <p:nvPr/>
        </p:nvSpPr>
        <p:spPr>
          <a:xfrm>
            <a:off x="8089224" y="1770015"/>
            <a:ext cx="38921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b="1" dirty="0" err="1"/>
              <a:t>RAGs</a:t>
            </a:r>
            <a:r>
              <a:rPr lang="pt-BR" dirty="0"/>
              <a:t> (</a:t>
            </a:r>
            <a:r>
              <a:rPr lang="pt-BR" dirty="0" err="1"/>
              <a:t>Region</a:t>
            </a:r>
            <a:r>
              <a:rPr lang="pt-BR" dirty="0"/>
              <a:t> </a:t>
            </a:r>
            <a:r>
              <a:rPr lang="pt-BR" dirty="0" err="1"/>
              <a:t>Adjacency</a:t>
            </a:r>
            <a:r>
              <a:rPr lang="pt-BR" dirty="0"/>
              <a:t> </a:t>
            </a:r>
            <a:r>
              <a:rPr lang="pt-BR" dirty="0" err="1"/>
              <a:t>Graphs</a:t>
            </a:r>
            <a:r>
              <a:rPr lang="pt-BR" dirty="0"/>
              <a:t>) são estruturas que representam relações entre regiões adjacentes de uma imagem, formadas por segmentação inicial, como </a:t>
            </a:r>
            <a:r>
              <a:rPr lang="pt-BR" dirty="0" err="1"/>
              <a:t>superpixels</a:t>
            </a:r>
            <a:r>
              <a:rPr lang="pt-BR" dirty="0"/>
              <a:t> ou clusters.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Os nós representam regiões, e as arestas indicam conexões entre regiões vizinhas.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dirty="0"/>
              <a:t>São usadas para calcular propriedades como área, forma ou média de cores, reduzindo a complexidade ao analisar apenas regiões relevantes em vez de todos os pixels da imagem.</a:t>
            </a:r>
          </a:p>
        </p:txBody>
      </p:sp>
    </p:spTree>
    <p:extLst>
      <p:ext uri="{BB962C8B-B14F-4D97-AF65-F5344CB8AC3E}">
        <p14:creationId xmlns:p14="http://schemas.microsoft.com/office/powerpoint/2010/main" val="202061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59B22B-8760-1BA1-56F3-5C75EBA23276}"/>
              </a:ext>
            </a:extLst>
          </p:cNvPr>
          <p:cNvSpPr txBox="1"/>
          <p:nvPr/>
        </p:nvSpPr>
        <p:spPr>
          <a:xfrm>
            <a:off x="2451038" y="1152686"/>
            <a:ext cx="8836393" cy="506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err="1"/>
              <a:t>Felzenszwalb</a:t>
            </a:r>
            <a:r>
              <a:rPr lang="en-US" sz="2800" b="1" dirty="0"/>
              <a:t>, Watershed e Connected Components</a:t>
            </a:r>
            <a:r>
              <a:rPr lang="pt-BR" sz="2800" b="1" dirty="0"/>
              <a:t>: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algoritmo de </a:t>
            </a:r>
            <a:r>
              <a:rPr lang="pt-BR" sz="2000" b="1" dirty="0" err="1">
                <a:cs typeface="Arial" panose="020B0604020202020204" pitchFamily="34" charset="0"/>
              </a:rPr>
              <a:t>Felzenszwalb</a:t>
            </a:r>
            <a:r>
              <a:rPr lang="pt-BR" sz="2000" dirty="0">
                <a:cs typeface="Arial" panose="020B0604020202020204" pitchFamily="34" charset="0"/>
              </a:rPr>
              <a:t> se destaca por sua abordagem hierárquica baseada em grafos, na qual os pixels são tratados como nós conectados por arestas ponderadas.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Sua segmentação ocorre pela análise iterativa dos componentes conectados, utilizando critérios de fusão que consideram as propriedades locais e globais da imagem.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Essa característica torna o método especialmente eficiente para imagens com padrões complexos, fornecendo uma segmentação em tempo quase linear em relação ao número de pixels.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3C5B7E-949E-46A1-85FB-B35DE870D9B6}"/>
              </a:ext>
            </a:extLst>
          </p:cNvPr>
          <p:cNvSpPr txBox="1"/>
          <p:nvPr/>
        </p:nvSpPr>
        <p:spPr>
          <a:xfrm>
            <a:off x="6258845" y="6298469"/>
            <a:ext cx="197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MIHAILA, 2020.</a:t>
            </a:r>
          </a:p>
        </p:txBody>
      </p:sp>
    </p:spTree>
    <p:extLst>
      <p:ext uri="{BB962C8B-B14F-4D97-AF65-F5344CB8AC3E}">
        <p14:creationId xmlns:p14="http://schemas.microsoft.com/office/powerpoint/2010/main" val="211524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E49F28-5E8F-4DA6-9F50-F98CE8ED3174}"/>
              </a:ext>
            </a:extLst>
          </p:cNvPr>
          <p:cNvSpPr txBox="1"/>
          <p:nvPr/>
        </p:nvSpPr>
        <p:spPr>
          <a:xfrm>
            <a:off x="9281009" y="6426398"/>
            <a:ext cx="200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MIHAILA, 2020.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7EEC3E-DF03-40FD-A62B-7AA72AA304CB}"/>
              </a:ext>
            </a:extLst>
          </p:cNvPr>
          <p:cNvSpPr txBox="1"/>
          <p:nvPr/>
        </p:nvSpPr>
        <p:spPr>
          <a:xfrm>
            <a:off x="2479811" y="1152686"/>
            <a:ext cx="8807621" cy="551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err="1"/>
              <a:t>Felzenszwalb</a:t>
            </a:r>
            <a:r>
              <a:rPr lang="en-US" sz="2800" b="1" dirty="0"/>
              <a:t>, Watershed e Connected Components</a:t>
            </a:r>
            <a:r>
              <a:rPr lang="pt-BR" sz="2800" b="1" dirty="0"/>
              <a:t>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algoritmo </a:t>
            </a:r>
            <a:r>
              <a:rPr lang="pt-BR" sz="2000" b="1" dirty="0" err="1">
                <a:cs typeface="Arial" panose="020B0604020202020204" pitchFamily="34" charset="0"/>
              </a:rPr>
              <a:t>Watershed</a:t>
            </a:r>
            <a:r>
              <a:rPr lang="pt-BR" sz="2000" dirty="0">
                <a:cs typeface="Arial" panose="020B0604020202020204" pitchFamily="34" charset="0"/>
              </a:rPr>
              <a:t> utiliza conceitos de morfologia matemática para tratar a imagem como uma topografia tridimensional.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Segmentando com base na propagação de "águas" a partir de pontos de mínima intensidade.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Este método é amplamente utilizado em aplicações biomédicas, devido à sua alta sensibilidade a detalhes e à capacidade de identificar bordas precisas.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No entanto, sua sensibilidade ao ruído pode introduzir desafios em imagens não </a:t>
            </a:r>
            <a:r>
              <a:rPr lang="pt-BR" sz="2000" dirty="0" err="1">
                <a:cs typeface="Arial" panose="020B0604020202020204" pitchFamily="34" charset="0"/>
              </a:rPr>
              <a:t>pré</a:t>
            </a:r>
            <a:r>
              <a:rPr lang="pt-BR" sz="2000" dirty="0">
                <a:cs typeface="Arial" panose="020B0604020202020204" pitchFamily="34" charset="0"/>
              </a:rPr>
              <a:t>-processadas, exigindo técnicas adicionais de suavização.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Apesar disso, sua eficiência computacional o torna uma escolha robusta para segmentação em imagens com gradientes bem definidos.</a:t>
            </a:r>
            <a:endParaRPr lang="pt-BR" sz="28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0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7D16226-FF1E-4336-A541-C7791E3EEB56}"/>
              </a:ext>
            </a:extLst>
          </p:cNvPr>
          <p:cNvGrpSpPr/>
          <p:nvPr/>
        </p:nvGrpSpPr>
        <p:grpSpPr>
          <a:xfrm>
            <a:off x="2624964" y="2021839"/>
            <a:ext cx="8190453" cy="3245485"/>
            <a:chOff x="3684905" y="2669540"/>
            <a:chExt cx="4516943" cy="1518920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E89947BA-16A0-485B-874F-A3D01ED8509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905" y="2669540"/>
              <a:ext cx="2201545" cy="151892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5193718-121D-463A-859C-74922186B338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303" y="2669540"/>
              <a:ext cx="2201545" cy="1518920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119B61-12A6-4D54-BB06-B8214705518B}"/>
              </a:ext>
            </a:extLst>
          </p:cNvPr>
          <p:cNvSpPr txBox="1"/>
          <p:nvPr/>
        </p:nvSpPr>
        <p:spPr>
          <a:xfrm>
            <a:off x="5762767" y="6136544"/>
            <a:ext cx="2313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Fonte-Foto:</a:t>
            </a:r>
            <a:r>
              <a:rPr lang="pt-BR" sz="1400" dirty="0"/>
              <a:t> MIHAILA, 2020.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9141E6-D988-483E-AA52-AA862AB371D3}"/>
              </a:ext>
            </a:extLst>
          </p:cNvPr>
          <p:cNvSpPr txBox="1"/>
          <p:nvPr/>
        </p:nvSpPr>
        <p:spPr>
          <a:xfrm>
            <a:off x="2624964" y="5398714"/>
            <a:ext cx="159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Felzenszwalb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9AD4B8-FFC4-4E77-9986-4E9541AB38A1}"/>
              </a:ext>
            </a:extLst>
          </p:cNvPr>
          <p:cNvSpPr txBox="1"/>
          <p:nvPr/>
        </p:nvSpPr>
        <p:spPr>
          <a:xfrm>
            <a:off x="6823414" y="5429491"/>
            <a:ext cx="131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Watershed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6F5B64-56F4-4BF6-9584-CFBD1D5E7880}"/>
              </a:ext>
            </a:extLst>
          </p:cNvPr>
          <p:cNvSpPr txBox="1"/>
          <p:nvPr/>
        </p:nvSpPr>
        <p:spPr>
          <a:xfrm>
            <a:off x="2406917" y="1155926"/>
            <a:ext cx="842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/>
              <a:t>Felzenszwalb</a:t>
            </a:r>
            <a:r>
              <a:rPr lang="en-US" sz="2800" b="1" dirty="0"/>
              <a:t>, Watershed e Connected Components</a:t>
            </a:r>
            <a:r>
              <a:rPr lang="pt-BR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11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CDC2FD-2524-4C56-BF4F-4C8989DB017B}"/>
              </a:ext>
            </a:extLst>
          </p:cNvPr>
          <p:cNvSpPr txBox="1"/>
          <p:nvPr/>
        </p:nvSpPr>
        <p:spPr>
          <a:xfrm>
            <a:off x="2372032" y="1152847"/>
            <a:ext cx="8915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err="1"/>
              <a:t>Felzenszwalb</a:t>
            </a:r>
            <a:r>
              <a:rPr lang="en-US" sz="2800" b="1" dirty="0"/>
              <a:t>, Watershed e Connected Components</a:t>
            </a:r>
            <a:r>
              <a:rPr lang="pt-BR" sz="2800" b="1" dirty="0"/>
              <a:t>: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algoritmo de </a:t>
            </a:r>
            <a:r>
              <a:rPr lang="pt-BR" sz="2000" b="1" dirty="0" err="1">
                <a:cs typeface="Arial" panose="020B0604020202020204" pitchFamily="34" charset="0"/>
              </a:rPr>
              <a:t>Connected</a:t>
            </a:r>
            <a:r>
              <a:rPr lang="pt-BR" sz="2000" b="1" dirty="0">
                <a:cs typeface="Arial" panose="020B0604020202020204" pitchFamily="34" charset="0"/>
              </a:rPr>
              <a:t> </a:t>
            </a:r>
            <a:r>
              <a:rPr lang="pt-BR" sz="2000" b="1" dirty="0" err="1">
                <a:cs typeface="Arial" panose="020B0604020202020204" pitchFamily="34" charset="0"/>
              </a:rPr>
              <a:t>Components</a:t>
            </a:r>
            <a:r>
              <a:rPr lang="pt-BR" sz="2000" dirty="0">
                <a:cs typeface="Arial" panose="020B0604020202020204" pitchFamily="34" charset="0"/>
              </a:rPr>
              <a:t>, fundamentado na análise de componentes conectados, oferece uma abordagem simplificada para segmentação, identificando regiões contíguas com base em critérios binários ou </a:t>
            </a:r>
            <a:r>
              <a:rPr lang="pt-BR" sz="2000" dirty="0" err="1">
                <a:cs typeface="Arial" panose="020B0604020202020204" pitchFamily="34" charset="0"/>
              </a:rPr>
              <a:t>multi-níveis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Este método é amplamente utilizado em cenários em que a conectividade espacial é um critério fundamental, como na detecção de objetos em imagens binárias ou segmentações preliminares em pipelines mais complexos.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Sua implementação em tempo linear garante desempenho satisfatório mesmo em imagens de alta resolução, tornando-o uma ferramenta essencial em diversos sistemas de processamento de imagem. 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CDACDB-C943-442E-949E-B212630533DB}"/>
              </a:ext>
            </a:extLst>
          </p:cNvPr>
          <p:cNvSpPr txBox="1"/>
          <p:nvPr/>
        </p:nvSpPr>
        <p:spPr>
          <a:xfrm>
            <a:off x="9595341" y="6474066"/>
            <a:ext cx="191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KUPPILE, 2011.</a:t>
            </a:r>
          </a:p>
        </p:txBody>
      </p:sp>
    </p:spTree>
    <p:extLst>
      <p:ext uri="{BB962C8B-B14F-4D97-AF65-F5344CB8AC3E}">
        <p14:creationId xmlns:p14="http://schemas.microsoft.com/office/powerpoint/2010/main" val="365852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CDC2FD-2524-4C56-BF4F-4C8989DB017B}"/>
              </a:ext>
            </a:extLst>
          </p:cNvPr>
          <p:cNvSpPr txBox="1"/>
          <p:nvPr/>
        </p:nvSpPr>
        <p:spPr>
          <a:xfrm>
            <a:off x="2408904" y="1152686"/>
            <a:ext cx="8900010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Objetivo: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Implementar o algoritmo de segmentação </a:t>
            </a:r>
            <a:r>
              <a:rPr lang="pt-BR" sz="2000" b="1" dirty="0">
                <a:cs typeface="Arial" panose="020B0604020202020204" pitchFamily="34" charset="0"/>
              </a:rPr>
              <a:t>SLIC</a:t>
            </a:r>
            <a:r>
              <a:rPr lang="pt-BR" sz="2000" dirty="0">
                <a:cs typeface="Arial" panose="020B0604020202020204" pitchFamily="34" charset="0"/>
              </a:rPr>
              <a:t> (</a:t>
            </a:r>
            <a:r>
              <a:rPr lang="pt-BR" sz="2000" dirty="0" err="1">
                <a:cs typeface="Arial" panose="020B0604020202020204" pitchFamily="34" charset="0"/>
              </a:rPr>
              <a:t>Simple</a:t>
            </a:r>
            <a:r>
              <a:rPr lang="pt-BR" sz="2000" dirty="0">
                <a:cs typeface="Arial" panose="020B0604020202020204" pitchFamily="34" charset="0"/>
              </a:rPr>
              <a:t> Linear </a:t>
            </a:r>
            <a:r>
              <a:rPr lang="pt-BR" sz="2000" dirty="0" err="1">
                <a:cs typeface="Arial" panose="020B0604020202020204" pitchFamily="34" charset="0"/>
              </a:rPr>
              <a:t>Iterative</a:t>
            </a:r>
            <a:r>
              <a:rPr lang="pt-BR" sz="2000" dirty="0">
                <a:cs typeface="Arial" panose="020B0604020202020204" pitchFamily="34" charset="0"/>
              </a:rPr>
              <a:t> </a:t>
            </a:r>
            <a:r>
              <a:rPr lang="pt-BR" sz="2000" dirty="0" err="1">
                <a:cs typeface="Arial" panose="020B0604020202020204" pitchFamily="34" charset="0"/>
              </a:rPr>
              <a:t>Clustering</a:t>
            </a:r>
            <a:r>
              <a:rPr lang="pt-BR" sz="2000" dirty="0">
                <a:cs typeface="Arial" panose="020B0604020202020204" pitchFamily="34" charset="0"/>
              </a:rPr>
              <a:t>) utilizando a Teoria de TAD Grafo.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Posicionar o SLIC como uma alternativa assintoticamente mais eficiente (Big O) em comparação a métodos baseados em redes neurais profundas, como </a:t>
            </a:r>
            <a:r>
              <a:rPr lang="pt-BR" sz="2000" dirty="0" err="1">
                <a:cs typeface="Arial" panose="020B0604020202020204" pitchFamily="34" charset="0"/>
              </a:rPr>
              <a:t>U-Net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Ao mesmo tempo realizar uma análise comparativa com outros algoritmos clássicos de segmentação, como </a:t>
            </a:r>
            <a:r>
              <a:rPr lang="pt-BR" sz="2000" dirty="0" err="1">
                <a:cs typeface="Arial" panose="020B0604020202020204" pitchFamily="34" charset="0"/>
              </a:rPr>
              <a:t>Felzenszwalb</a:t>
            </a:r>
            <a:r>
              <a:rPr lang="pt-BR" sz="2000" dirty="0">
                <a:cs typeface="Arial" panose="020B0604020202020204" pitchFamily="34" charset="0"/>
              </a:rPr>
              <a:t>, </a:t>
            </a:r>
            <a:r>
              <a:rPr lang="pt-BR" sz="2000" dirty="0" err="1">
                <a:cs typeface="Arial" panose="020B0604020202020204" pitchFamily="34" charset="0"/>
              </a:rPr>
              <a:t>Watershed</a:t>
            </a:r>
            <a:r>
              <a:rPr lang="pt-BR" sz="2000" dirty="0">
                <a:cs typeface="Arial" panose="020B0604020202020204" pitchFamily="34" charset="0"/>
              </a:rPr>
              <a:t> e </a:t>
            </a:r>
            <a:r>
              <a:rPr lang="pt-BR" sz="2000" dirty="0" err="1">
                <a:cs typeface="Arial" panose="020B0604020202020204" pitchFamily="34" charset="0"/>
              </a:rPr>
              <a:t>Connected</a:t>
            </a:r>
            <a:r>
              <a:rPr lang="pt-BR" sz="2000" dirty="0">
                <a:cs typeface="Arial" panose="020B0604020202020204" pitchFamily="34" charset="0"/>
              </a:rPr>
              <a:t> </a:t>
            </a:r>
            <a:r>
              <a:rPr lang="pt-BR" sz="2000" dirty="0" err="1">
                <a:cs typeface="Arial" panose="020B0604020202020204" pitchFamily="34" charset="0"/>
              </a:rPr>
              <a:t>Components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14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7BDB2B-4FC7-4C61-9C0D-9A25A2C4D68D}"/>
              </a:ext>
            </a:extLst>
          </p:cNvPr>
          <p:cNvSpPr txBox="1"/>
          <p:nvPr/>
        </p:nvSpPr>
        <p:spPr>
          <a:xfrm>
            <a:off x="2408904" y="1152686"/>
            <a:ext cx="8900010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Objetivo: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Para isso, serão avaliados critérios de tempo de execução e memória consumida, considerando a escalabilidade e a aplicabilidade prática em contextos clínicos.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Tendo por objetivo também nortear um pipeline integrado que pode aprimorar a acurácia e a generalização dos modelos de </a:t>
            </a:r>
            <a:r>
              <a:rPr lang="pt-BR" sz="2000" dirty="0" err="1">
                <a:cs typeface="Arial" panose="020B0604020202020204" pitchFamily="34" charset="0"/>
              </a:rPr>
              <a:t>CNNs</a:t>
            </a:r>
            <a:r>
              <a:rPr lang="pt-BR" sz="2000" dirty="0">
                <a:cs typeface="Arial" panose="020B0604020202020204" pitchFamily="34" charset="0"/>
              </a:rPr>
              <a:t> e </a:t>
            </a:r>
            <a:r>
              <a:rPr lang="pt-BR" sz="2000" dirty="0" err="1">
                <a:cs typeface="Arial" panose="020B0604020202020204" pitchFamily="34" charset="0"/>
              </a:rPr>
              <a:t>GCNs</a:t>
            </a:r>
            <a:r>
              <a:rPr lang="pt-BR" sz="2000" dirty="0">
                <a:cs typeface="Arial" panose="020B0604020202020204" pitchFamily="34" charset="0"/>
              </a:rPr>
              <a:t> na tarefa de classificação, com especial atenção ao diagnóstico assistido por computador em imagens de mamografia.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trabalho visa demonstrar que essa abordagem pode reduzir significativamente os custos computacionais, mantendo altos níveis de precisão e escalabilidade.</a:t>
            </a:r>
          </a:p>
        </p:txBody>
      </p:sp>
    </p:spTree>
    <p:extLst>
      <p:ext uri="{BB962C8B-B14F-4D97-AF65-F5344CB8AC3E}">
        <p14:creationId xmlns:p14="http://schemas.microsoft.com/office/powerpoint/2010/main" val="312140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83FB66-0ABE-4552-8457-9C58341DCC76}"/>
              </a:ext>
            </a:extLst>
          </p:cNvPr>
          <p:cNvSpPr txBox="1"/>
          <p:nvPr/>
        </p:nvSpPr>
        <p:spPr>
          <a:xfrm>
            <a:off x="2536723" y="1190947"/>
            <a:ext cx="87507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Metodologia e Materiais: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Implementação dos algoritmos de segmentação de imagens SLIC, </a:t>
            </a:r>
            <a:r>
              <a:rPr lang="pt-BR" sz="2000" dirty="0" err="1">
                <a:cs typeface="Arial" panose="020B0604020202020204" pitchFamily="34" charset="0"/>
              </a:rPr>
              <a:t>Felzenszwalb</a:t>
            </a:r>
            <a:r>
              <a:rPr lang="pt-BR" sz="2000" dirty="0">
                <a:cs typeface="Arial" panose="020B0604020202020204" pitchFamily="34" charset="0"/>
              </a:rPr>
              <a:t>, </a:t>
            </a:r>
            <a:r>
              <a:rPr lang="pt-BR" sz="2000" dirty="0" err="1">
                <a:cs typeface="Arial" panose="020B0604020202020204" pitchFamily="34" charset="0"/>
              </a:rPr>
              <a:t>Watershed</a:t>
            </a:r>
            <a:r>
              <a:rPr lang="pt-BR" sz="2000" dirty="0">
                <a:cs typeface="Arial" panose="020B0604020202020204" pitchFamily="34" charset="0"/>
              </a:rPr>
              <a:t> e </a:t>
            </a:r>
            <a:r>
              <a:rPr lang="pt-BR" sz="2000" dirty="0" err="1">
                <a:cs typeface="Arial" panose="020B0604020202020204" pitchFamily="34" charset="0"/>
              </a:rPr>
              <a:t>Connected</a:t>
            </a:r>
            <a:r>
              <a:rPr lang="pt-BR" sz="2000" dirty="0">
                <a:cs typeface="Arial" panose="020B0604020202020204" pitchFamily="34" charset="0"/>
              </a:rPr>
              <a:t> </a:t>
            </a:r>
            <a:r>
              <a:rPr lang="pt-BR" sz="2000" dirty="0" err="1">
                <a:cs typeface="Arial" panose="020B0604020202020204" pitchFamily="34" charset="0"/>
              </a:rPr>
              <a:t>Components</a:t>
            </a:r>
            <a:r>
              <a:rPr lang="pt-BR" sz="2000" dirty="0">
                <a:cs typeface="Arial" panose="020B0604020202020204" pitchFamily="34" charset="0"/>
              </a:rPr>
              <a:t> foi realizada utilizando a linguagem de programação Python 3.10.12.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Integrando diversas bibliotecas científicas, como </a:t>
            </a:r>
            <a:r>
              <a:rPr lang="pt-BR" sz="2000" dirty="0" err="1">
                <a:cs typeface="Arial" panose="020B0604020202020204" pitchFamily="34" charset="0"/>
              </a:rPr>
              <a:t>NumPy</a:t>
            </a:r>
            <a:r>
              <a:rPr lang="pt-BR" sz="2000" dirty="0">
                <a:cs typeface="Arial" panose="020B0604020202020204" pitchFamily="34" charset="0"/>
              </a:rPr>
              <a:t> 1.26.4, </a:t>
            </a:r>
            <a:r>
              <a:rPr lang="pt-BR" sz="2000" dirty="0" err="1">
                <a:cs typeface="Arial" panose="020B0604020202020204" pitchFamily="34" charset="0"/>
              </a:rPr>
              <a:t>Matplotlib</a:t>
            </a:r>
            <a:r>
              <a:rPr lang="pt-BR" sz="2000" dirty="0">
                <a:cs typeface="Arial" panose="020B0604020202020204" pitchFamily="34" charset="0"/>
              </a:rPr>
              <a:t> 3.8.0, </a:t>
            </a:r>
            <a:r>
              <a:rPr lang="pt-BR" sz="2000" dirty="0" err="1">
                <a:cs typeface="Arial" panose="020B0604020202020204" pitchFamily="34" charset="0"/>
              </a:rPr>
              <a:t>Scikit-Image</a:t>
            </a:r>
            <a:r>
              <a:rPr lang="pt-BR" sz="2000" dirty="0">
                <a:cs typeface="Arial" panose="020B0604020202020204" pitchFamily="34" charset="0"/>
              </a:rPr>
              <a:t> 0.24.0, </a:t>
            </a:r>
            <a:r>
              <a:rPr lang="pt-BR" sz="2000" dirty="0" err="1">
                <a:cs typeface="Arial" panose="020B0604020202020204" pitchFamily="34" charset="0"/>
              </a:rPr>
              <a:t>Tabulate</a:t>
            </a:r>
            <a:r>
              <a:rPr lang="pt-BR" sz="2000" dirty="0">
                <a:cs typeface="Arial" panose="020B0604020202020204" pitchFamily="34" charset="0"/>
              </a:rPr>
              <a:t> 0.9.0, </a:t>
            </a:r>
            <a:r>
              <a:rPr lang="pt-BR" sz="2000" dirty="0" err="1">
                <a:cs typeface="Arial" panose="020B0604020202020204" pitchFamily="34" charset="0"/>
              </a:rPr>
              <a:t>NetworkX</a:t>
            </a:r>
            <a:r>
              <a:rPr lang="pt-BR" sz="2000" dirty="0">
                <a:cs typeface="Arial" panose="020B0604020202020204" pitchFamily="34" charset="0"/>
              </a:rPr>
              <a:t> 3.4.2, </a:t>
            </a:r>
            <a:r>
              <a:rPr lang="pt-BR" sz="2000" dirty="0" err="1">
                <a:cs typeface="Arial" panose="020B0604020202020204" pitchFamily="34" charset="0"/>
              </a:rPr>
              <a:t>SciPy</a:t>
            </a:r>
            <a:r>
              <a:rPr lang="pt-BR" sz="2000" dirty="0">
                <a:cs typeface="Arial" panose="020B0604020202020204" pitchFamily="34" charset="0"/>
              </a:rPr>
              <a:t> 1.13.1 e Time.</a:t>
            </a:r>
          </a:p>
          <a:p>
            <a:pPr algn="just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62130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FE112E0-7432-6083-14FA-11B6EC54DC55}"/>
              </a:ext>
            </a:extLst>
          </p:cNvPr>
          <p:cNvSpPr txBox="1"/>
          <p:nvPr/>
        </p:nvSpPr>
        <p:spPr>
          <a:xfrm>
            <a:off x="2455448" y="1028861"/>
            <a:ext cx="8755784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Tema da Pesquisa: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pt-BR" sz="2000" b="1" dirty="0"/>
              <a:t>Implementação da Segmentação em Imagens de Mamografia Por Meio do Método </a:t>
            </a:r>
            <a:r>
              <a:rPr lang="pt-BR" sz="2000" b="1" dirty="0" err="1"/>
              <a:t>Superpixel</a:t>
            </a:r>
            <a:r>
              <a:rPr lang="pt-BR" sz="2000" b="1" dirty="0"/>
              <a:t> Grafo Com a Lógica </a:t>
            </a:r>
            <a:r>
              <a:rPr lang="pt-BR" sz="2000" b="1" dirty="0" err="1"/>
              <a:t>Clusterização</a:t>
            </a:r>
            <a:r>
              <a:rPr lang="pt-BR" sz="2000" b="1" dirty="0"/>
              <a:t> Interativa Linear Simples (SLCI): Comparação Assintótica com Outros Métodos de </a:t>
            </a:r>
            <a:r>
              <a:rPr lang="pt-BR" sz="2000" b="1" dirty="0" err="1"/>
              <a:t>Superpixel</a:t>
            </a:r>
            <a:r>
              <a:rPr lang="pt-BR" sz="2000" b="1" dirty="0"/>
              <a:t> Grafo.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1D3EB5-8C33-826D-2A3C-78321A03648D}"/>
              </a:ext>
            </a:extLst>
          </p:cNvPr>
          <p:cNvSpPr txBox="1"/>
          <p:nvPr/>
        </p:nvSpPr>
        <p:spPr>
          <a:xfrm>
            <a:off x="2392867" y="3104814"/>
            <a:ext cx="8807539" cy="3604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Sumário: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10101"/>
                </a:solidFill>
              </a:rPr>
              <a:t>Motivação.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10101"/>
                </a:solidFill>
              </a:rPr>
              <a:t>TAD Grafo e Grafo </a:t>
            </a:r>
            <a:r>
              <a:rPr lang="pt-BR" dirty="0" err="1">
                <a:solidFill>
                  <a:srgbClr val="010101"/>
                </a:solidFill>
              </a:rPr>
              <a:t>Superpixel</a:t>
            </a:r>
            <a:r>
              <a:rPr lang="pt-BR" dirty="0">
                <a:solidFill>
                  <a:srgbClr val="01010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 err="1">
                <a:solidFill>
                  <a:srgbClr val="010101"/>
                </a:solidFill>
              </a:rPr>
              <a:t>Clusterização</a:t>
            </a:r>
            <a:r>
              <a:rPr lang="pt-BR" dirty="0">
                <a:solidFill>
                  <a:srgbClr val="010101"/>
                </a:solidFill>
              </a:rPr>
              <a:t> Linear Simples (SLIC) 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Felzenszwalb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Watershed e Connected Components</a:t>
            </a:r>
            <a:endParaRPr lang="pt-BR" dirty="0">
              <a:solidFill>
                <a:srgbClr val="01010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1800" dirty="0"/>
              <a:t>Objetivo, </a:t>
            </a:r>
            <a:r>
              <a:rPr lang="pt-BR" dirty="0">
                <a:solidFill>
                  <a:srgbClr val="010101"/>
                </a:solidFill>
              </a:rPr>
              <a:t>Metodologia, Resultados e Discursão.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10101"/>
                </a:solidFill>
              </a:rPr>
              <a:t>Análise Assintótica Big (O) e Conclusão.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10101"/>
                </a:solidFill>
              </a:rPr>
              <a:t>Referência Bibliográfica.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10101"/>
                </a:solidFill>
              </a:rPr>
              <a:t>Considerações finais.</a:t>
            </a:r>
          </a:p>
        </p:txBody>
      </p:sp>
    </p:spTree>
    <p:extLst>
      <p:ext uri="{BB962C8B-B14F-4D97-AF65-F5344CB8AC3E}">
        <p14:creationId xmlns:p14="http://schemas.microsoft.com/office/powerpoint/2010/main" val="16278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7EAA29-E513-42AB-8F22-21EFBBAA9ADF}"/>
              </a:ext>
            </a:extLst>
          </p:cNvPr>
          <p:cNvSpPr txBox="1"/>
          <p:nvPr/>
        </p:nvSpPr>
        <p:spPr>
          <a:xfrm>
            <a:off x="2536723" y="1190947"/>
            <a:ext cx="87507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Metodologia e Materiais: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ambiente de desenvolvimento escolhido foi o Google </a:t>
            </a:r>
            <a:r>
              <a:rPr lang="pt-BR" sz="2000" dirty="0" err="1">
                <a:cs typeface="Arial" panose="020B0604020202020204" pitchFamily="34" charset="0"/>
              </a:rPr>
              <a:t>Colab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Ambiente em computação em nuvem.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Que </a:t>
            </a:r>
            <a:r>
              <a:rPr lang="pt-BR" sz="2000" dirty="0" err="1">
                <a:cs typeface="Arial" panose="020B0604020202020204" pitchFamily="34" charset="0"/>
              </a:rPr>
              <a:t>incluie</a:t>
            </a:r>
            <a:r>
              <a:rPr lang="pt-BR" sz="2000" dirty="0">
                <a:cs typeface="Arial" panose="020B0604020202020204" pitchFamily="34" charset="0"/>
              </a:rPr>
              <a:t> 100 núcleos de processamento, armazenamento de 100 GB, 12 GB. de memória RAM, e uma GPU NVIDIA T4 com 16 GB de memória dedicada para processamento gráfico.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 biblioteca Google </a:t>
            </a:r>
            <a:r>
              <a:rPr lang="pt-BR" sz="2000" dirty="0" err="1">
                <a:cs typeface="Arial" panose="020B0604020202020204" pitchFamily="34" charset="0"/>
              </a:rPr>
              <a:t>Colab</a:t>
            </a:r>
            <a:r>
              <a:rPr lang="pt-BR" sz="2000" dirty="0">
                <a:cs typeface="Arial" panose="020B0604020202020204" pitchFamily="34" charset="0"/>
              </a:rPr>
              <a:t> File foi utilizada para facilitar o gerenciamento de arquivos e a integração com o </a:t>
            </a:r>
            <a:r>
              <a:rPr lang="pt-BR" sz="2000" dirty="0" err="1">
                <a:cs typeface="Arial" panose="020B0604020202020204" pitchFamily="34" charset="0"/>
              </a:rPr>
              <a:t>dataset</a:t>
            </a:r>
            <a:r>
              <a:rPr lang="pt-BR" sz="2000" dirty="0">
                <a:cs typeface="Arial" panose="020B0604020202020204" pitchFamily="34" charset="0"/>
              </a:rPr>
              <a:t> de imagens.</a:t>
            </a:r>
          </a:p>
          <a:p>
            <a:pPr algn="just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68343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6F5421-7AA9-47FE-92E3-198C2152C511}"/>
              </a:ext>
            </a:extLst>
          </p:cNvPr>
          <p:cNvSpPr txBox="1"/>
          <p:nvPr/>
        </p:nvSpPr>
        <p:spPr>
          <a:xfrm>
            <a:off x="2536723" y="1190947"/>
            <a:ext cx="8750710" cy="3676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Metodologia e Materiais: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</a:t>
            </a:r>
            <a:r>
              <a:rPr lang="pt-BR" sz="2000" dirty="0" err="1">
                <a:cs typeface="Arial" panose="020B0604020202020204" pitchFamily="34" charset="0"/>
              </a:rPr>
              <a:t>dataset</a:t>
            </a:r>
            <a:r>
              <a:rPr lang="pt-BR" sz="2000" dirty="0">
                <a:cs typeface="Arial" panose="020B0604020202020204" pitchFamily="34" charset="0"/>
              </a:rPr>
              <a:t> utilizado foi o </a:t>
            </a:r>
            <a:r>
              <a:rPr lang="pt-BR" sz="2000" dirty="0" err="1">
                <a:cs typeface="Arial" panose="020B0604020202020204" pitchFamily="34" charset="0"/>
              </a:rPr>
              <a:t>Mini-DDSM</a:t>
            </a:r>
            <a:r>
              <a:rPr lang="pt-BR" sz="2000" dirty="0">
                <a:cs typeface="Arial" panose="020B0604020202020204" pitchFamily="34" charset="0"/>
              </a:rPr>
              <a:t> (Digital </a:t>
            </a:r>
            <a:r>
              <a:rPr lang="pt-BR" sz="2000" dirty="0" err="1">
                <a:cs typeface="Arial" panose="020B0604020202020204" pitchFamily="34" charset="0"/>
              </a:rPr>
              <a:t>Database</a:t>
            </a:r>
            <a:r>
              <a:rPr lang="pt-BR" sz="2000" dirty="0">
                <a:cs typeface="Arial" panose="020B0604020202020204" pitchFamily="34" charset="0"/>
              </a:rPr>
              <a:t> for </a:t>
            </a:r>
            <a:r>
              <a:rPr lang="pt-BR" sz="2000" dirty="0" err="1">
                <a:cs typeface="Arial" panose="020B0604020202020204" pitchFamily="34" charset="0"/>
              </a:rPr>
              <a:t>Screening</a:t>
            </a:r>
            <a:r>
              <a:rPr lang="pt-BR" sz="2000" dirty="0">
                <a:cs typeface="Arial" panose="020B0604020202020204" pitchFamily="34" charset="0"/>
              </a:rPr>
              <a:t> </a:t>
            </a:r>
            <a:r>
              <a:rPr lang="pt-BR" sz="2000" dirty="0" err="1">
                <a:cs typeface="Arial" panose="020B0604020202020204" pitchFamily="34" charset="0"/>
              </a:rPr>
              <a:t>Mammography</a:t>
            </a:r>
            <a:r>
              <a:rPr lang="pt-BR" sz="2000" dirty="0">
                <a:cs typeface="Arial" panose="020B0604020202020204" pitchFamily="34" charset="0"/>
              </a:rPr>
              <a:t>), disponível publicamente na plataforma </a:t>
            </a:r>
            <a:r>
              <a:rPr lang="pt-BR" sz="2000" dirty="0" err="1">
                <a:cs typeface="Arial" panose="020B0604020202020204" pitchFamily="34" charset="0"/>
              </a:rPr>
              <a:t>Kaggle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uso deste </a:t>
            </a:r>
            <a:r>
              <a:rPr lang="pt-BR" sz="2000" dirty="0" err="1">
                <a:cs typeface="Arial" panose="020B0604020202020204" pitchFamily="34" charset="0"/>
              </a:rPr>
              <a:t>dataset</a:t>
            </a:r>
            <a:r>
              <a:rPr lang="pt-BR" sz="2000" dirty="0">
                <a:cs typeface="Arial" panose="020B0604020202020204" pitchFamily="34" charset="0"/>
              </a:rPr>
              <a:t> foi realizado em conformidade com a Lei Geral de Proteção de Dados (LGPD).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Os algoritmos de segmentação foram implementados para segmentar as estruturas anatômicas das imagens de mamografias.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B95AA-F3AF-4B16-99FD-738072FB75C5}"/>
              </a:ext>
            </a:extLst>
          </p:cNvPr>
          <p:cNvSpPr txBox="1"/>
          <p:nvPr/>
        </p:nvSpPr>
        <p:spPr>
          <a:xfrm>
            <a:off x="5867542" y="5231669"/>
            <a:ext cx="531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Fonte-</a:t>
            </a:r>
            <a:r>
              <a:rPr lang="pt-BR" sz="1400" b="1" dirty="0" err="1"/>
              <a:t>Kaggle</a:t>
            </a:r>
            <a:r>
              <a:rPr lang="pt-BR" sz="1400" b="1" dirty="0"/>
              <a:t>:</a:t>
            </a:r>
            <a:r>
              <a:rPr lang="pt-BR" sz="1400" dirty="0"/>
              <a:t> </a:t>
            </a:r>
            <a:r>
              <a:rPr lang="pt-BR" sz="1400" dirty="0">
                <a:hlinkClick r:id="rId3"/>
              </a:rPr>
              <a:t>https://www.kaggle.com/datasets/cheddad/miniddsm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5742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69CC7F-C602-40DD-8F8B-3562CCBCFC45}"/>
              </a:ext>
            </a:extLst>
          </p:cNvPr>
          <p:cNvSpPr txBox="1"/>
          <p:nvPr/>
        </p:nvSpPr>
        <p:spPr>
          <a:xfrm>
            <a:off x="2536723" y="1190947"/>
            <a:ext cx="8750710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Metodologia e Materiais: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Medições precisas do tempo de execução e da memória consumida durante o processamento de cada imagem.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Essas medições foram realizadas para avaliar o custo computacional dos métodos.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Com foco no entendimento do comportamento assintótico dos algoritmos implementados.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Podendo ser uma alternativa aos métodos de </a:t>
            </a:r>
            <a:r>
              <a:rPr lang="pt-BR" sz="2000" dirty="0" err="1">
                <a:cs typeface="Arial" panose="020B0604020202020204" pitchFamily="34" charset="0"/>
              </a:rPr>
              <a:t>segmentaão</a:t>
            </a:r>
            <a:r>
              <a:rPr lang="pt-BR" sz="2000" dirty="0">
                <a:cs typeface="Arial" panose="020B0604020202020204" pitchFamily="34" charset="0"/>
              </a:rPr>
              <a:t> usando modelos de arquiteturas </a:t>
            </a:r>
            <a:r>
              <a:rPr lang="pt-BR" sz="2000" dirty="0" err="1">
                <a:cs typeface="Arial" panose="020B0604020202020204" pitchFamily="34" charset="0"/>
              </a:rPr>
              <a:t>U-Net</a:t>
            </a:r>
            <a:r>
              <a:rPr lang="pt-BR" sz="2000" dirty="0">
                <a:cs typeface="Arial" panose="020B0604020202020204" pitchFamily="34" charset="0"/>
              </a:rPr>
              <a:t>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88886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12A06B-809E-4A66-B741-5C33F69A3B27}"/>
              </a:ext>
            </a:extLst>
          </p:cNvPr>
          <p:cNvSpPr txBox="1"/>
          <p:nvPr/>
        </p:nvSpPr>
        <p:spPr>
          <a:xfrm>
            <a:off x="2438399" y="1020323"/>
            <a:ext cx="884903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Resultados e Discussão: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algoritmo </a:t>
            </a:r>
            <a:r>
              <a:rPr lang="pt-BR" sz="2000" b="1" dirty="0">
                <a:cs typeface="Arial" panose="020B0604020202020204" pitchFamily="34" charset="0"/>
              </a:rPr>
              <a:t>SLIC</a:t>
            </a:r>
            <a:r>
              <a:rPr lang="pt-BR" sz="2000" dirty="0">
                <a:cs typeface="Arial" panose="020B0604020202020204" pitchFamily="34" charset="0"/>
              </a:rPr>
              <a:t> demonstrou ser uma solução robusta, gerando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 que preservaram a coerência espacial e estrutural das imagens.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DF0C5A-93AB-4328-82E2-E19977639918}"/>
              </a:ext>
            </a:extLst>
          </p:cNvPr>
          <p:cNvGrpSpPr/>
          <p:nvPr/>
        </p:nvGrpSpPr>
        <p:grpSpPr>
          <a:xfrm>
            <a:off x="2535845" y="2480462"/>
            <a:ext cx="8751587" cy="4277860"/>
            <a:chOff x="2535845" y="2480462"/>
            <a:chExt cx="8751587" cy="427786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BF7FC35-3025-4F5D-A845-75912955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169" y="2480463"/>
              <a:ext cx="2714915" cy="4277859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0CA131A-4BDC-448F-BD48-859F508E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5845" y="2480462"/>
              <a:ext cx="2714915" cy="426836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8469135-B354-436A-983E-B214D24A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2494" y="2480463"/>
              <a:ext cx="2724938" cy="427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765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A22ABF-90A9-BE06-E0F4-E90960841B42}"/>
              </a:ext>
            </a:extLst>
          </p:cNvPr>
          <p:cNvSpPr txBox="1"/>
          <p:nvPr/>
        </p:nvSpPr>
        <p:spPr>
          <a:xfrm>
            <a:off x="2356158" y="1152686"/>
            <a:ext cx="381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Resultados e Discussão:</a:t>
            </a:r>
            <a:endParaRPr lang="pt-BR" sz="2800" b="1" dirty="0">
              <a:latin typeface="Bahnschrift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08AFAE-CECC-4233-8D01-8A51762B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2442981"/>
            <a:ext cx="4030782" cy="17956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0A9D56-C8FD-4127-8CEA-0061A50C5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926" y="953689"/>
            <a:ext cx="3642460" cy="59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03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EB6E66D-3051-4551-AF03-3EC827F4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61" y="2033340"/>
            <a:ext cx="3903965" cy="34580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9D2B42-E963-484C-8E61-EEC949EC9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08" t="59356"/>
          <a:stretch/>
        </p:blipFill>
        <p:spPr>
          <a:xfrm>
            <a:off x="9471030" y="3650539"/>
            <a:ext cx="2293260" cy="184087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7118DB-82B2-43D2-86F2-62AFDE8835C5}"/>
              </a:ext>
            </a:extLst>
          </p:cNvPr>
          <p:cNvSpPr txBox="1"/>
          <p:nvPr/>
        </p:nvSpPr>
        <p:spPr>
          <a:xfrm>
            <a:off x="2356158" y="1152686"/>
            <a:ext cx="381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Resultados e Discussão:</a:t>
            </a:r>
            <a:endParaRPr lang="pt-BR" sz="2800" b="1" dirty="0">
              <a:latin typeface="Bahnschrift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89B3F83-D87F-4527-85A7-F62D003FD8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51"/>
          <a:stretch/>
        </p:blipFill>
        <p:spPr>
          <a:xfrm>
            <a:off x="6514130" y="2875243"/>
            <a:ext cx="2652096" cy="346273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8291399-01D2-49D0-89CE-3376AE6A0AEC}"/>
              </a:ext>
            </a:extLst>
          </p:cNvPr>
          <p:cNvSpPr txBox="1"/>
          <p:nvPr/>
        </p:nvSpPr>
        <p:spPr>
          <a:xfrm>
            <a:off x="6476378" y="2109884"/>
            <a:ext cx="268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Máscara da Região Com a Massa Tumoral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B0944B0-2DFE-4F2F-BB24-678CB114163B}"/>
              </a:ext>
            </a:extLst>
          </p:cNvPr>
          <p:cNvSpPr txBox="1"/>
          <p:nvPr/>
        </p:nvSpPr>
        <p:spPr>
          <a:xfrm>
            <a:off x="9471030" y="2884295"/>
            <a:ext cx="229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Massa Tumoral Segmentada</a:t>
            </a:r>
          </a:p>
        </p:txBody>
      </p:sp>
    </p:spTree>
    <p:extLst>
      <p:ext uri="{BB962C8B-B14F-4D97-AF65-F5344CB8AC3E}">
        <p14:creationId xmlns:p14="http://schemas.microsoft.com/office/powerpoint/2010/main" val="1234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DC958F9-EFD6-41BC-8598-0C44A7D4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668" y="1026750"/>
            <a:ext cx="3542763" cy="570531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700928-90B8-43E7-ABA0-91B3DE8C9B7D}"/>
              </a:ext>
            </a:extLst>
          </p:cNvPr>
          <p:cNvSpPr txBox="1"/>
          <p:nvPr/>
        </p:nvSpPr>
        <p:spPr>
          <a:xfrm>
            <a:off x="2356158" y="1152686"/>
            <a:ext cx="381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Resultados e Discussão:</a:t>
            </a:r>
            <a:endParaRPr lang="pt-BR" sz="2800" b="1" dirty="0">
              <a:latin typeface="Bahnschrif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1180F5-6E8E-48FD-B67C-9B628DC89A89}"/>
              </a:ext>
            </a:extLst>
          </p:cNvPr>
          <p:cNvSpPr txBox="1"/>
          <p:nvPr/>
        </p:nvSpPr>
        <p:spPr>
          <a:xfrm>
            <a:off x="2356158" y="1913698"/>
            <a:ext cx="499714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Extração de características das imagens das regiões com achado patológico que podem auxiliar os modelos de arquiteturas de redes neurais </a:t>
            </a:r>
            <a:r>
              <a:rPr lang="pt-BR" sz="2000" dirty="0" err="1">
                <a:cs typeface="Arial" panose="020B0604020202020204" pitchFamily="34" charset="0"/>
              </a:rPr>
              <a:t>convolucionais</a:t>
            </a:r>
            <a:r>
              <a:rPr lang="pt-BR" sz="2000" dirty="0">
                <a:cs typeface="Arial" panose="020B0604020202020204" pitchFamily="34" charset="0"/>
              </a:rPr>
              <a:t> </a:t>
            </a:r>
            <a:r>
              <a:rPr lang="pt-BR" sz="2000" dirty="0" err="1">
                <a:cs typeface="Arial" panose="020B0604020202020204" pitchFamily="34" charset="0"/>
              </a:rPr>
              <a:t>CNNs</a:t>
            </a:r>
            <a:r>
              <a:rPr lang="pt-BR" sz="2000" dirty="0">
                <a:cs typeface="Arial" panose="020B0604020202020204" pitchFamily="34" charset="0"/>
              </a:rPr>
              <a:t> ou redes de grafos </a:t>
            </a:r>
            <a:r>
              <a:rPr lang="pt-BR" sz="2000" dirty="0" err="1">
                <a:cs typeface="Arial" panose="020B0604020202020204" pitchFamily="34" charset="0"/>
              </a:rPr>
              <a:t>convolucionais</a:t>
            </a:r>
            <a:r>
              <a:rPr lang="pt-BR" sz="2000" dirty="0">
                <a:cs typeface="Arial" panose="020B0604020202020204" pitchFamily="34" charset="0"/>
              </a:rPr>
              <a:t> </a:t>
            </a:r>
            <a:r>
              <a:rPr lang="pt-BR" sz="2000" dirty="0" err="1">
                <a:cs typeface="Arial" panose="020B0604020202020204" pitchFamily="34" charset="0"/>
              </a:rPr>
              <a:t>GCNs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123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2661FA-F9CD-4DD8-9889-CFA4E96E8134}"/>
              </a:ext>
            </a:extLst>
          </p:cNvPr>
          <p:cNvGrpSpPr/>
          <p:nvPr/>
        </p:nvGrpSpPr>
        <p:grpSpPr>
          <a:xfrm>
            <a:off x="2416756" y="2322779"/>
            <a:ext cx="8870676" cy="4403733"/>
            <a:chOff x="2416756" y="2322779"/>
            <a:chExt cx="8870676" cy="440373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12FF481-AB62-4FAA-B655-B966C2F3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402" y="2336432"/>
              <a:ext cx="2896005" cy="439008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2A14C94-4212-49CB-9F55-CB47B0E9E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6756" y="2322779"/>
              <a:ext cx="2886054" cy="4394152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71A0EFD-CE03-4DBF-A094-8C693393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1999" y="2332360"/>
              <a:ext cx="2855433" cy="4394152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D6F62F-7995-4967-BE68-8355E8F62CE7}"/>
              </a:ext>
            </a:extLst>
          </p:cNvPr>
          <p:cNvSpPr txBox="1"/>
          <p:nvPr/>
        </p:nvSpPr>
        <p:spPr>
          <a:xfrm>
            <a:off x="2356158" y="1152686"/>
            <a:ext cx="381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Resultados e Discussão:</a:t>
            </a:r>
            <a:endParaRPr lang="pt-BR" sz="2800" b="1" dirty="0">
              <a:latin typeface="Bahnschrift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528313-D86C-4474-9EDE-1B40DA18FAB6}"/>
              </a:ext>
            </a:extLst>
          </p:cNvPr>
          <p:cNvSpPr txBox="1"/>
          <p:nvPr/>
        </p:nvSpPr>
        <p:spPr>
          <a:xfrm>
            <a:off x="2356158" y="1561273"/>
            <a:ext cx="444469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SLIC Para Outra Imagem do </a:t>
            </a:r>
            <a:r>
              <a:rPr lang="pt-BR" sz="2000" dirty="0" err="1">
                <a:cs typeface="Arial" panose="020B0604020202020204" pitchFamily="34" charset="0"/>
              </a:rPr>
              <a:t>Dataset</a:t>
            </a:r>
            <a:endParaRPr lang="pt-BR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7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B4DE9B-992F-4DD3-BDBB-58C0BA75F8A9}"/>
              </a:ext>
            </a:extLst>
          </p:cNvPr>
          <p:cNvSpPr txBox="1"/>
          <p:nvPr/>
        </p:nvSpPr>
        <p:spPr>
          <a:xfrm>
            <a:off x="2438399" y="1020323"/>
            <a:ext cx="884903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Resultados e Discussão: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algoritmo </a:t>
            </a:r>
            <a:r>
              <a:rPr lang="pt-BR" sz="2000" b="1" dirty="0" err="1">
                <a:cs typeface="Arial" panose="020B0604020202020204" pitchFamily="34" charset="0"/>
              </a:rPr>
              <a:t>Felzenszwalb</a:t>
            </a:r>
            <a:r>
              <a:rPr lang="pt-BR" sz="2000" dirty="0">
                <a:cs typeface="Arial" panose="020B0604020202020204" pitchFamily="34" charset="0"/>
              </a:rPr>
              <a:t> produziu segmentações detalhadas, baseando-se em um modelo hierárquico de agrupamento.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00B60BB-AA3B-4618-AD1D-1580E27A4250}"/>
              </a:ext>
            </a:extLst>
          </p:cNvPr>
          <p:cNvGrpSpPr/>
          <p:nvPr/>
        </p:nvGrpSpPr>
        <p:grpSpPr>
          <a:xfrm>
            <a:off x="2620264" y="2649097"/>
            <a:ext cx="8667168" cy="4136848"/>
            <a:chOff x="2620264" y="2649097"/>
            <a:chExt cx="8667168" cy="413684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3070E3A-E03D-4BF9-BCE3-2315F3932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836" y="2649097"/>
              <a:ext cx="2588726" cy="406969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D081BA6-B756-4421-A618-B3B29A47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0264" y="2649097"/>
              <a:ext cx="2557687" cy="406969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B9B9AB6-77AD-42A4-AF8B-F5D80B87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4447" y="2649097"/>
              <a:ext cx="2642985" cy="4136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91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A87E63-21FB-4F67-BAAD-FB53920ABAFC}"/>
              </a:ext>
            </a:extLst>
          </p:cNvPr>
          <p:cNvSpPr txBox="1"/>
          <p:nvPr/>
        </p:nvSpPr>
        <p:spPr>
          <a:xfrm>
            <a:off x="2438399" y="1020323"/>
            <a:ext cx="884903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Resultados e Discussão: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Por sua vez, o método </a:t>
            </a:r>
            <a:r>
              <a:rPr lang="pt-BR" sz="2000" b="1" dirty="0" err="1">
                <a:cs typeface="Arial" panose="020B0604020202020204" pitchFamily="34" charset="0"/>
              </a:rPr>
              <a:t>Watershed</a:t>
            </a:r>
            <a:r>
              <a:rPr lang="pt-BR" sz="2000" dirty="0">
                <a:cs typeface="Arial" panose="020B0604020202020204" pitchFamily="34" charset="0"/>
              </a:rPr>
              <a:t> apresentou segmentações precisas e bem adaptadas às bordas naturais das imagens de mamografia.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A03E5F5-C5C2-42D1-AEA4-0C009915D999}"/>
              </a:ext>
            </a:extLst>
          </p:cNvPr>
          <p:cNvGrpSpPr/>
          <p:nvPr/>
        </p:nvGrpSpPr>
        <p:grpSpPr>
          <a:xfrm>
            <a:off x="2505675" y="2626351"/>
            <a:ext cx="8781757" cy="4171028"/>
            <a:chOff x="2505675" y="2626351"/>
            <a:chExt cx="8781757" cy="417102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BEC1BE0-A99A-45B5-8EEE-2529AE14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345" y="2626351"/>
              <a:ext cx="2628415" cy="4165118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896CE3F-2DF7-449E-B60A-A956648AB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675" y="2632261"/>
              <a:ext cx="2628415" cy="415329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E1EA738-B325-46E7-B3A0-9289FD6C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9017" y="2634611"/>
              <a:ext cx="2628415" cy="4162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35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54242F-7A15-F40C-A3F9-990705059939}"/>
              </a:ext>
            </a:extLst>
          </p:cNvPr>
          <p:cNvSpPr txBox="1"/>
          <p:nvPr/>
        </p:nvSpPr>
        <p:spPr>
          <a:xfrm>
            <a:off x="2425272" y="1171897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Motivação</a:t>
            </a:r>
            <a:r>
              <a:rPr lang="pt-BR" sz="2800" b="1" dirty="0">
                <a:latin typeface="Bahnschrift" panose="020B0502040204020203" pitchFamily="34" charset="0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70DD0C-9B26-44FE-ACF4-88072BBA3C08}"/>
              </a:ext>
            </a:extLst>
          </p:cNvPr>
          <p:cNvSpPr txBox="1"/>
          <p:nvPr/>
        </p:nvSpPr>
        <p:spPr>
          <a:xfrm>
            <a:off x="2949033" y="6119336"/>
            <a:ext cx="7347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INCA-MS 2023 - </a:t>
            </a:r>
            <a:r>
              <a:rPr lang="pt-BR" sz="1400" dirty="0">
                <a:hlinkClick r:id="rId4"/>
              </a:rPr>
              <a:t>https://www.inca.gov.br/sites/ufu.sti.inca.local/files//media/document//estimativa-2023.pdf</a:t>
            </a:r>
            <a:endParaRPr lang="pt-BR" sz="1400" dirty="0"/>
          </a:p>
          <a:p>
            <a:endParaRPr lang="pt-BR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DF41B8-9ABC-4DD6-9D8B-5924105AB1B0}"/>
              </a:ext>
            </a:extLst>
          </p:cNvPr>
          <p:cNvSpPr txBox="1"/>
          <p:nvPr/>
        </p:nvSpPr>
        <p:spPr>
          <a:xfrm>
            <a:off x="2425272" y="1738645"/>
            <a:ext cx="6688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cs typeface="Arial" panose="020B0604020202020204" pitchFamily="34" charset="0"/>
              </a:rPr>
              <a:t>Cenário do Problema na Sociedade </a:t>
            </a:r>
          </a:p>
          <a:p>
            <a:r>
              <a:rPr lang="pt-BR" sz="2400" dirty="0">
                <a:cs typeface="Arial" panose="020B0604020202020204" pitchFamily="34" charset="0"/>
              </a:rPr>
              <a:t>(Justificativa do Desenvolvimento e Implementação)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258E2F-AC2C-4F96-A935-A2BB1AB8E81A}"/>
              </a:ext>
            </a:extLst>
          </p:cNvPr>
          <p:cNvSpPr txBox="1"/>
          <p:nvPr/>
        </p:nvSpPr>
        <p:spPr>
          <a:xfrm>
            <a:off x="2425272" y="2731173"/>
            <a:ext cx="886216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Estimativa elevada para o </a:t>
            </a:r>
            <a:r>
              <a:rPr lang="pt-BR" sz="2000" b="1" dirty="0">
                <a:cs typeface="Arial" panose="020B0604020202020204" pitchFamily="34" charset="0"/>
              </a:rPr>
              <a:t>surgimento de novos casos de câncer de mama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2000" dirty="0">
              <a:cs typeface="Arial" panose="020B0604020202020204" pitchFamily="34" charset="0"/>
            </a:endParaRPr>
          </a:p>
          <a:p>
            <a:pPr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Corresponde a um </a:t>
            </a:r>
            <a:r>
              <a:rPr lang="pt-BR" sz="2000" b="1" dirty="0">
                <a:cs typeface="Arial" panose="020B0604020202020204" pitchFamily="34" charset="0"/>
              </a:rPr>
              <a:t>risco estimado de 66,54 novos casos a cada 100 mil mulheres</a:t>
            </a:r>
            <a:r>
              <a:rPr lang="pt-BR" sz="2000" dirty="0">
                <a:cs typeface="Arial" panose="020B0604020202020204" pitchFamily="34" charset="0"/>
              </a:rPr>
              <a:t>, totalizando </a:t>
            </a:r>
            <a:r>
              <a:rPr lang="pt-BR" sz="2000" b="1" dirty="0">
                <a:cs typeface="Arial" panose="020B0604020202020204" pitchFamily="34" charset="0"/>
              </a:rPr>
              <a:t>73.610</a:t>
            </a:r>
            <a:r>
              <a:rPr lang="pt-BR" sz="2000" dirty="0">
                <a:cs typeface="Arial" panose="020B0604020202020204" pitchFamily="34" charset="0"/>
              </a:rPr>
              <a:t> novos casos no Brasil.</a:t>
            </a:r>
          </a:p>
          <a:p>
            <a:pPr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2000" dirty="0">
              <a:cs typeface="Arial" panose="020B0604020202020204" pitchFamily="34" charset="0"/>
            </a:endParaRPr>
          </a:p>
          <a:p>
            <a:pPr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b="1" dirty="0">
                <a:cs typeface="Arial" panose="020B0604020202020204" pitchFamily="34" charset="0"/>
              </a:rPr>
              <a:t>Dificuldade de manter e implementar um programa de QC em Mamografia </a:t>
            </a:r>
            <a:r>
              <a:rPr lang="pt-BR" sz="2000" dirty="0">
                <a:cs typeface="Arial" panose="020B0604020202020204" pitchFamily="34" charset="0"/>
              </a:rPr>
              <a:t>(exigências da Portaria MS 453/98 e 531/2012 e RDC 330/2019).</a:t>
            </a:r>
          </a:p>
        </p:txBody>
      </p:sp>
    </p:spTree>
    <p:extLst>
      <p:ext uri="{BB962C8B-B14F-4D97-AF65-F5344CB8AC3E}">
        <p14:creationId xmlns:p14="http://schemas.microsoft.com/office/powerpoint/2010/main" val="400865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12A06B-809E-4A66-B741-5C33F69A3B27}"/>
              </a:ext>
            </a:extLst>
          </p:cNvPr>
          <p:cNvSpPr txBox="1"/>
          <p:nvPr/>
        </p:nvSpPr>
        <p:spPr>
          <a:xfrm>
            <a:off x="2438399" y="1020323"/>
            <a:ext cx="8849033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Resultados e Discussão: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método </a:t>
            </a:r>
            <a:r>
              <a:rPr lang="pt-BR" sz="2000" b="1" dirty="0" err="1">
                <a:cs typeface="Arial" panose="020B0604020202020204" pitchFamily="34" charset="0"/>
              </a:rPr>
              <a:t>Connected</a:t>
            </a:r>
            <a:r>
              <a:rPr lang="pt-BR" sz="2000" b="1" dirty="0">
                <a:cs typeface="Arial" panose="020B0604020202020204" pitchFamily="34" charset="0"/>
              </a:rPr>
              <a:t> </a:t>
            </a:r>
            <a:r>
              <a:rPr lang="pt-BR" sz="2000" b="1" dirty="0" err="1">
                <a:cs typeface="Arial" panose="020B0604020202020204" pitchFamily="34" charset="0"/>
              </a:rPr>
              <a:t>Components</a:t>
            </a:r>
            <a:r>
              <a:rPr lang="pt-BR" sz="2000" b="1" dirty="0">
                <a:cs typeface="Arial" panose="020B0604020202020204" pitchFamily="34" charset="0"/>
              </a:rPr>
              <a:t> </a:t>
            </a:r>
            <a:r>
              <a:rPr lang="pt-BR" sz="2000" dirty="0">
                <a:cs typeface="Arial" panose="020B0604020202020204" pitchFamily="34" charset="0"/>
              </a:rPr>
              <a:t>gerou segmentações claras e bem delimitadas, demostrando eficiência na separação de regiões conectadas em áreas homogêneas.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5A0539A-178B-4701-9FD3-7E23A4F77FA8}"/>
              </a:ext>
            </a:extLst>
          </p:cNvPr>
          <p:cNvGrpSpPr/>
          <p:nvPr/>
        </p:nvGrpSpPr>
        <p:grpSpPr>
          <a:xfrm>
            <a:off x="3329863" y="2999801"/>
            <a:ext cx="7957569" cy="3819980"/>
            <a:chOff x="3329863" y="2999801"/>
            <a:chExt cx="7957569" cy="381998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5E8C55B-9ADE-4596-AC8D-119A057B8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5223" y="2999802"/>
              <a:ext cx="2389590" cy="38199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E5F0EEA-450F-4E54-A2F1-0BFB16F20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9863" y="2999801"/>
              <a:ext cx="2421193" cy="3819979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50DA71DB-F8A1-42E4-A36B-EF5F7434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2138" y="2999803"/>
              <a:ext cx="2425294" cy="3819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52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12A06B-809E-4A66-B741-5C33F69A3B27}"/>
              </a:ext>
            </a:extLst>
          </p:cNvPr>
          <p:cNvSpPr txBox="1"/>
          <p:nvPr/>
        </p:nvSpPr>
        <p:spPr>
          <a:xfrm>
            <a:off x="2438399" y="1020323"/>
            <a:ext cx="8849033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Resultados e Discussão: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As imagens de mamografia segmentadas pelos algoritmos implementados apresentaram características específicas que evidenciam as particularidades de cada método.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7320F1-4620-4A17-B407-402906CB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469" y="3173807"/>
            <a:ext cx="2262680" cy="355216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A0D79D-519E-41BA-8677-5C114311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1" y="3173807"/>
            <a:ext cx="2262680" cy="35415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21D748-97BD-4678-BA24-DB7E5CED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633" y="3173806"/>
            <a:ext cx="2236195" cy="35415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CCADEED-8997-4FF3-9FB5-A3D9D987C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730" y="3173806"/>
            <a:ext cx="2236195" cy="352213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3CA24B-ADB5-4678-9137-85A63733DB0A}"/>
              </a:ext>
            </a:extLst>
          </p:cNvPr>
          <p:cNvSpPr txBox="1"/>
          <p:nvPr/>
        </p:nvSpPr>
        <p:spPr>
          <a:xfrm>
            <a:off x="2309852" y="2942387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SLIC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159066B-FFD8-4896-8A46-94B43C9025BB}"/>
              </a:ext>
            </a:extLst>
          </p:cNvPr>
          <p:cNvSpPr txBox="1"/>
          <p:nvPr/>
        </p:nvSpPr>
        <p:spPr>
          <a:xfrm>
            <a:off x="4710179" y="2942387"/>
            <a:ext cx="11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err="1">
                <a:cs typeface="Arial" panose="020B0604020202020204" pitchFamily="34" charset="0"/>
              </a:rPr>
              <a:t>Felzenszwalb</a:t>
            </a:r>
            <a:endParaRPr lang="pt-BR" sz="14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D8F323-7216-4AB3-8AC8-44AAF585EE7A}"/>
              </a:ext>
            </a:extLst>
          </p:cNvPr>
          <p:cNvSpPr txBox="1"/>
          <p:nvPr/>
        </p:nvSpPr>
        <p:spPr>
          <a:xfrm>
            <a:off x="7145324" y="2942386"/>
            <a:ext cx="9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err="1">
                <a:cs typeface="Arial" panose="020B0604020202020204" pitchFamily="34" charset="0"/>
              </a:rPr>
              <a:t>Watershed</a:t>
            </a:r>
            <a:endParaRPr lang="pt-BR" sz="1400" b="1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913388D-536F-4E04-975C-3B0154B62AE0}"/>
              </a:ext>
            </a:extLst>
          </p:cNvPr>
          <p:cNvSpPr txBox="1"/>
          <p:nvPr/>
        </p:nvSpPr>
        <p:spPr>
          <a:xfrm>
            <a:off x="9564852" y="2923646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 err="1">
                <a:effectLst/>
                <a:latin typeface="Roboto" panose="02000000000000000000" pitchFamily="2" charset="0"/>
              </a:rPr>
              <a:t>Connected</a:t>
            </a:r>
            <a:r>
              <a:rPr lang="pt-BR" sz="1400" b="1" i="0" dirty="0">
                <a:effectLst/>
                <a:latin typeface="Roboto" panose="02000000000000000000" pitchFamily="2" charset="0"/>
              </a:rPr>
              <a:t> </a:t>
            </a:r>
            <a:r>
              <a:rPr lang="pt-BR" sz="1400" b="1" i="0" dirty="0" err="1">
                <a:effectLst/>
                <a:latin typeface="Roboto" panose="02000000000000000000" pitchFamily="2" charset="0"/>
              </a:rPr>
              <a:t>Components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408752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F889E7-C53A-768E-848B-DFFCF6DB76CC}"/>
              </a:ext>
            </a:extLst>
          </p:cNvPr>
          <p:cNvSpPr txBox="1"/>
          <p:nvPr/>
        </p:nvSpPr>
        <p:spPr>
          <a:xfrm>
            <a:off x="2383894" y="1144236"/>
            <a:ext cx="3712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Resultados e Discussão: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5825A6-19A6-4D19-8CCA-3F7B929D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03" y="4870941"/>
            <a:ext cx="6211167" cy="16700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E7BF7C-9217-49A3-BB90-3484B5B40608}"/>
              </a:ext>
            </a:extLst>
          </p:cNvPr>
          <p:cNvSpPr txBox="1"/>
          <p:nvPr/>
        </p:nvSpPr>
        <p:spPr>
          <a:xfrm>
            <a:off x="2373378" y="4405355"/>
            <a:ext cx="451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Tempo médio para 500 imagens do </a:t>
            </a:r>
            <a:r>
              <a:rPr lang="pt-BR" dirty="0" err="1"/>
              <a:t>dataset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BEB05E-A8E6-4488-8631-A53FDEA38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903" y="2217141"/>
            <a:ext cx="6211167" cy="16385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CCF590-9C15-4C7D-8168-15AE7D942CC5}"/>
              </a:ext>
            </a:extLst>
          </p:cNvPr>
          <p:cNvSpPr txBox="1"/>
          <p:nvPr/>
        </p:nvSpPr>
        <p:spPr>
          <a:xfrm>
            <a:off x="2373378" y="1790737"/>
            <a:ext cx="360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Tempo para 1 imagem do </a:t>
            </a:r>
            <a:r>
              <a:rPr lang="pt-BR" dirty="0" err="1"/>
              <a:t>dataset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702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E0B17C-383E-855B-7474-1F90BF7446C6}"/>
              </a:ext>
            </a:extLst>
          </p:cNvPr>
          <p:cNvSpPr txBox="1"/>
          <p:nvPr/>
        </p:nvSpPr>
        <p:spPr>
          <a:xfrm>
            <a:off x="2576052" y="1152686"/>
            <a:ext cx="8711380" cy="506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Análise Assintótica Big (O):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algoritmo </a:t>
            </a:r>
            <a:r>
              <a:rPr lang="pt-BR" sz="2000" b="1" dirty="0">
                <a:cs typeface="Arial" panose="020B0604020202020204" pitchFamily="34" charset="0"/>
              </a:rPr>
              <a:t>SLIC</a:t>
            </a:r>
            <a:r>
              <a:rPr lang="pt-BR" sz="2000" dirty="0">
                <a:cs typeface="Arial" panose="020B0604020202020204" pitchFamily="34" charset="0"/>
              </a:rPr>
              <a:t> utiliza uma abordagem baseada em K-</a:t>
            </a:r>
            <a:r>
              <a:rPr lang="pt-BR" sz="2000" dirty="0" err="1">
                <a:cs typeface="Arial" panose="020B0604020202020204" pitchFamily="34" charset="0"/>
              </a:rPr>
              <a:t>means</a:t>
            </a:r>
            <a:r>
              <a:rPr lang="pt-BR" sz="2000" dirty="0">
                <a:cs typeface="Arial" panose="020B0604020202020204" pitchFamily="34" charset="0"/>
              </a:rPr>
              <a:t> para gerar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Sua complexidade assintótica pode ser analisada em relação ao número de pixels na imagem (N) e ao número de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 (K).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/>
              <a:t>Inicializa K </a:t>
            </a:r>
            <a:r>
              <a:rPr lang="pt-BR" sz="2000" dirty="0" err="1"/>
              <a:t>centróides</a:t>
            </a:r>
            <a:r>
              <a:rPr lang="pt-BR" sz="2000" dirty="0"/>
              <a:t>.</a:t>
            </a:r>
            <a:endParaRPr lang="pt-BR" sz="20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/>
              <a:t>Realiza T iterações, onde cada pixel é associado ao </a:t>
            </a:r>
            <a:r>
              <a:rPr lang="pt-BR" sz="2000" dirty="0" err="1"/>
              <a:t>centróide</a:t>
            </a:r>
            <a:r>
              <a:rPr lang="pt-BR" sz="2000" dirty="0"/>
              <a:t> mais próximo.</a:t>
            </a:r>
            <a:endParaRPr lang="pt-BR" sz="20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/>
              <a:t>Calcula novos </a:t>
            </a:r>
            <a:r>
              <a:rPr lang="pt-BR" sz="2000" dirty="0" err="1"/>
              <a:t>centróides</a:t>
            </a:r>
            <a:r>
              <a:rPr lang="pt-BR" sz="2000" dirty="0"/>
              <a:t> baseados nos pixels associados.</a:t>
            </a:r>
            <a:endParaRPr lang="pt-BR" sz="20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20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22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E0B17C-383E-855B-7474-1F90BF7446C6}"/>
              </a:ext>
            </a:extLst>
          </p:cNvPr>
          <p:cNvSpPr txBox="1"/>
          <p:nvPr/>
        </p:nvSpPr>
        <p:spPr>
          <a:xfrm>
            <a:off x="2476500" y="1152686"/>
            <a:ext cx="8810932" cy="484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Análise Assintótica Big (O):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Durante cada iteração, o algoritmo verifica cada pixel N e compara com os K </a:t>
            </a:r>
            <a:r>
              <a:rPr lang="pt-BR" sz="2000" dirty="0" err="1">
                <a:cs typeface="Arial" panose="020B0604020202020204" pitchFamily="34" charset="0"/>
              </a:rPr>
              <a:t>centróides</a:t>
            </a:r>
            <a:r>
              <a:rPr lang="pt-BR" sz="2000" dirty="0">
                <a:cs typeface="Arial" panose="020B0604020202020204" pitchFamily="34" charset="0"/>
              </a:rPr>
              <a:t> próximos.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Como o algoritmo SLIC limita a busca a uma região (janela </a:t>
            </a:r>
            <a:r>
              <a:rPr lang="pt-BR" sz="2000" dirty="0" err="1">
                <a:cs typeface="Arial" panose="020B0604020202020204" pitchFamily="34" charset="0"/>
              </a:rPr>
              <a:t>m×n</a:t>
            </a:r>
            <a:r>
              <a:rPr lang="pt-BR" sz="2000" dirty="0">
                <a:cs typeface="Arial" panose="020B0604020202020204" pitchFamily="34" charset="0"/>
              </a:rPr>
              <a:t>) ao redor do </a:t>
            </a:r>
            <a:r>
              <a:rPr lang="pt-BR" sz="2000" dirty="0" err="1">
                <a:cs typeface="Arial" panose="020B0604020202020204" pitchFamily="34" charset="0"/>
              </a:rPr>
              <a:t>centróide</a:t>
            </a:r>
            <a:r>
              <a:rPr lang="pt-BR" sz="2000" dirty="0">
                <a:cs typeface="Arial" panose="020B0604020202020204" pitchFamily="34" charset="0"/>
              </a:rPr>
              <a:t>, reduz o número de comparações de N ⋅ K para algo proporcional a N, dependendo da janela.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/>
              <a:t>Atualizar os K </a:t>
            </a:r>
            <a:r>
              <a:rPr lang="pt-BR" sz="2000" dirty="0" err="1"/>
              <a:t>centróides</a:t>
            </a:r>
            <a:r>
              <a:rPr lang="pt-BR" sz="2000" dirty="0"/>
              <a:t> após cada iteração também é O(N).</a:t>
            </a:r>
            <a:endParaRPr lang="pt-BR" sz="20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/>
              <a:t>Logo, a </a:t>
            </a:r>
            <a:r>
              <a:rPr lang="pt-BR" sz="2000" b="1" dirty="0"/>
              <a:t>Complexidade Total</a:t>
            </a:r>
            <a:r>
              <a:rPr lang="pt-BR" sz="2000" dirty="0"/>
              <a:t> considerando T iterações será:</a:t>
            </a:r>
            <a:endParaRPr lang="pt-BR" sz="2000" dirty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3200" b="1" dirty="0"/>
              <a:t>O(N⋅T)</a:t>
            </a:r>
            <a:endParaRPr lang="pt-BR" sz="32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2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E0B17C-383E-855B-7474-1F90BF7446C6}"/>
              </a:ext>
            </a:extLst>
          </p:cNvPr>
          <p:cNvSpPr txBox="1"/>
          <p:nvPr/>
        </p:nvSpPr>
        <p:spPr>
          <a:xfrm>
            <a:off x="2476500" y="1152686"/>
            <a:ext cx="8810932" cy="552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Análise Assintótica Big (O):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 </a:t>
            </a:r>
            <a:r>
              <a:rPr lang="pt-BR" sz="2000" b="1" dirty="0" err="1">
                <a:cs typeface="Arial" panose="020B0604020202020204" pitchFamily="34" charset="0"/>
              </a:rPr>
              <a:t>U-Net</a:t>
            </a:r>
            <a:r>
              <a:rPr lang="pt-BR" sz="2000" dirty="0">
                <a:cs typeface="Arial" panose="020B0604020202020204" pitchFamily="34" charset="0"/>
              </a:rPr>
              <a:t> é um modelo de arquitetura de rede neural </a:t>
            </a:r>
            <a:r>
              <a:rPr lang="pt-BR" sz="2000" dirty="0" err="1">
                <a:cs typeface="Arial" panose="020B0604020202020204" pitchFamily="34" charset="0"/>
              </a:rPr>
              <a:t>convolucional</a:t>
            </a:r>
            <a:r>
              <a:rPr lang="pt-BR" sz="2000" dirty="0">
                <a:cs typeface="Arial" panose="020B0604020202020204" pitchFamily="34" charset="0"/>
              </a:rPr>
              <a:t>, sua complexidade depende de: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tamanho da imagem de entrada (H × W).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número de canais de entrada (C).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número de filtros por camada (F).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número de camadas (L). 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2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Consiste em L camadas </a:t>
            </a:r>
            <a:r>
              <a:rPr lang="pt-BR" sz="2000" dirty="0" err="1">
                <a:cs typeface="Arial" panose="020B0604020202020204" pitchFamily="34" charset="0"/>
              </a:rPr>
              <a:t>convolucionais</a:t>
            </a:r>
            <a:r>
              <a:rPr lang="pt-BR" sz="2000" dirty="0">
                <a:cs typeface="Arial" panose="020B0604020202020204" pitchFamily="34" charset="0"/>
              </a:rPr>
              <a:t> que reduzem progressivamente as dimensões da imagem, geralmente por fatores de 2.</a:t>
            </a:r>
          </a:p>
        </p:txBody>
      </p:sp>
    </p:spTree>
    <p:extLst>
      <p:ext uri="{BB962C8B-B14F-4D97-AF65-F5344CB8AC3E}">
        <p14:creationId xmlns:p14="http://schemas.microsoft.com/office/powerpoint/2010/main" val="2073571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E0B17C-383E-855B-7474-1F90BF7446C6}"/>
              </a:ext>
            </a:extLst>
          </p:cNvPr>
          <p:cNvSpPr txBox="1"/>
          <p:nvPr/>
        </p:nvSpPr>
        <p:spPr>
          <a:xfrm>
            <a:off x="2476500" y="1152686"/>
            <a:ext cx="8810932" cy="466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Análise Assintótica Big (O):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 complexidade de cada camada </a:t>
            </a:r>
            <a:r>
              <a:rPr lang="pt-BR" sz="2000" dirty="0" err="1">
                <a:cs typeface="Arial" panose="020B0604020202020204" pitchFamily="34" charset="0"/>
              </a:rPr>
              <a:t>convolucional</a:t>
            </a:r>
            <a:r>
              <a:rPr lang="pt-BR" sz="2000" dirty="0">
                <a:cs typeface="Arial" panose="020B0604020202020204" pitchFamily="34" charset="0"/>
              </a:rPr>
              <a:t> é: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cs typeface="Arial" panose="020B0604020202020204" pitchFamily="34" charset="0"/>
              </a:rPr>
              <a:t>O(H x W x C x F x k^2)</a:t>
            </a:r>
            <a:endParaRPr lang="pt-BR" sz="20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Onde k é o tamanho do kernel.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Somando todas as camadas e considerando uma redução de dimensão (H/2^L x W/2^L) em cada camada: O(H x W x C x F x k^2).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Se L cresce linearmente com H ou W, o custo pode ser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cs typeface="Arial" panose="020B0604020202020204" pitchFamily="34" charset="0"/>
              </a:rPr>
              <a:t>O (H^2 x W^2) </a:t>
            </a:r>
            <a:r>
              <a:rPr lang="pt-BR" sz="3200" dirty="0">
                <a:cs typeface="Arial" panose="020B0604020202020204" pitchFamily="34" charset="0"/>
              </a:rPr>
              <a:t>- </a:t>
            </a:r>
            <a:r>
              <a:rPr lang="pt-BR" sz="2000" dirty="0">
                <a:cs typeface="Arial" panose="020B0604020202020204" pitchFamily="34" charset="0"/>
              </a:rPr>
              <a:t>no pior caso</a:t>
            </a:r>
          </a:p>
        </p:txBody>
      </p:sp>
    </p:spTree>
    <p:extLst>
      <p:ext uri="{BB962C8B-B14F-4D97-AF65-F5344CB8AC3E}">
        <p14:creationId xmlns:p14="http://schemas.microsoft.com/office/powerpoint/2010/main" val="276934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E0B17C-383E-855B-7474-1F90BF7446C6}"/>
              </a:ext>
            </a:extLst>
          </p:cNvPr>
          <p:cNvSpPr txBox="1"/>
          <p:nvPr/>
        </p:nvSpPr>
        <p:spPr>
          <a:xfrm>
            <a:off x="2382418" y="1152686"/>
            <a:ext cx="4178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Análise Assintótica Big (O):</a:t>
            </a:r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3DE1A0FF-977D-47EC-B926-60E86FDFF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678187"/>
              </p:ext>
            </p:extLst>
          </p:nvPr>
        </p:nvGraphicFramePr>
        <p:xfrm>
          <a:off x="2867025" y="2204085"/>
          <a:ext cx="811888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885">
                  <a:extLst>
                    <a:ext uri="{9D8B030D-6E8A-4147-A177-3AD203B41FA5}">
                      <a16:colId xmlns:a16="http://schemas.microsoft.com/office/drawing/2014/main" val="40471949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62082217"/>
                    </a:ext>
                  </a:extLst>
                </a:gridCol>
              </a:tblGrid>
              <a:tr h="356999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Algoritmo (Segmentação)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Complexidade Assintótica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2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2800" dirty="0"/>
                        <a:t>SLIC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800" dirty="0"/>
                        <a:t>O (N x 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2800" dirty="0" err="1"/>
                        <a:t>Felzenszwalb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800" dirty="0"/>
                        <a:t>O (N </a:t>
                      </a:r>
                      <a:r>
                        <a:rPr lang="pt-BR" sz="2800" dirty="0" err="1"/>
                        <a:t>LogN</a:t>
                      </a:r>
                      <a:r>
                        <a:rPr lang="pt-BR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8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2800" dirty="0" err="1"/>
                        <a:t>Watershed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800" dirty="0"/>
                        <a:t>O (N x 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7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2800" dirty="0" err="1"/>
                        <a:t>Connected</a:t>
                      </a:r>
                      <a:r>
                        <a:rPr lang="pt-BR" sz="2800" dirty="0"/>
                        <a:t> </a:t>
                      </a:r>
                      <a:r>
                        <a:rPr lang="pt-BR" sz="2800" dirty="0" err="1"/>
                        <a:t>Components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800" dirty="0"/>
                        <a:t>O (N x 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16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2800" dirty="0" err="1"/>
                        <a:t>U-Net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(H^2 x W^2)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4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81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66BA66-5FD6-4837-97EF-6CD8C1C006FD}"/>
              </a:ext>
            </a:extLst>
          </p:cNvPr>
          <p:cNvSpPr txBox="1"/>
          <p:nvPr/>
        </p:nvSpPr>
        <p:spPr>
          <a:xfrm>
            <a:off x="2408903" y="1152686"/>
            <a:ext cx="887852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Conclusão: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Os algoritmos </a:t>
            </a:r>
            <a:r>
              <a:rPr lang="pt-BR" sz="2000" dirty="0" err="1">
                <a:cs typeface="Arial" panose="020B0604020202020204" pitchFamily="34" charset="0"/>
              </a:rPr>
              <a:t>superpixel</a:t>
            </a:r>
            <a:r>
              <a:rPr lang="pt-BR" sz="2000" dirty="0">
                <a:cs typeface="Arial" panose="020B0604020202020204" pitchFamily="34" charset="0"/>
              </a:rPr>
              <a:t> grafo se mostraram bem eficientes como método alternativo para segmentação de imagens de mamografia.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São eficientes assintoticamente Big (O) em relação a modelos de arquiteturas de redes neurais </a:t>
            </a:r>
            <a:r>
              <a:rPr lang="pt-BR" sz="2000" dirty="0" err="1">
                <a:cs typeface="Arial" panose="020B0604020202020204" pitchFamily="34" charset="0"/>
              </a:rPr>
              <a:t>U-Nets</a:t>
            </a:r>
            <a:r>
              <a:rPr lang="pt-BR" sz="20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Cada algoritmo </a:t>
            </a:r>
            <a:r>
              <a:rPr lang="pt-BR" sz="2000" dirty="0" err="1">
                <a:cs typeface="Arial" panose="020B0604020202020204" pitchFamily="34" charset="0"/>
              </a:rPr>
              <a:t>superpixel</a:t>
            </a:r>
            <a:r>
              <a:rPr lang="pt-BR" sz="2000" dirty="0">
                <a:cs typeface="Arial" panose="020B0604020202020204" pitchFamily="34" charset="0"/>
              </a:rPr>
              <a:t> grafo fazendo uso da TAD grafo, tem características semelhantes com aplicabilidades recomendadas dependendo do universo de imagens a ser segmentada.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10322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66BA66-5FD6-4837-97EF-6CD8C1C006FD}"/>
              </a:ext>
            </a:extLst>
          </p:cNvPr>
          <p:cNvSpPr txBox="1"/>
          <p:nvPr/>
        </p:nvSpPr>
        <p:spPr>
          <a:xfrm>
            <a:off x="2408903" y="1152686"/>
            <a:ext cx="8878529" cy="552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Conclusão:</a:t>
            </a:r>
          </a:p>
          <a:p>
            <a:pPr algn="just"/>
            <a:endParaRPr lang="pt-BR" sz="28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Pode ser aplicado em outros universos de imagens para o diagnóstico clínico como ultrassonografias e imagens histológicas.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Podendo ser implementado também para outros estudos com imagens, como por exemplo imagens climatológicas (satélite, radar, topográfica, monitoramento climático).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 Pode ser uma alternativa para auxiliar a classificação de modelos de arquiteturas de </a:t>
            </a:r>
            <a:r>
              <a:rPr lang="pt-BR" sz="2000" dirty="0" err="1">
                <a:cs typeface="Arial" panose="020B0604020202020204" pitchFamily="34" charset="0"/>
              </a:rPr>
              <a:t>CNNs</a:t>
            </a:r>
            <a:r>
              <a:rPr lang="pt-BR" sz="2000" dirty="0">
                <a:cs typeface="Arial" panose="020B0604020202020204" pitchFamily="34" charset="0"/>
              </a:rPr>
              <a:t> e </a:t>
            </a:r>
            <a:r>
              <a:rPr lang="pt-BR" sz="2000" dirty="0" err="1">
                <a:cs typeface="Arial" panose="020B0604020202020204" pitchFamily="34" charset="0"/>
              </a:rPr>
              <a:t>GCNs</a:t>
            </a:r>
            <a:r>
              <a:rPr lang="pt-BR" sz="2000" dirty="0">
                <a:cs typeface="Arial" panose="020B0604020202020204" pitchFamily="34" charset="0"/>
              </a:rPr>
              <a:t> (sugestão de trabalhos futuros).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Podem contribuir para o processamento de imagens que irá compor o pipeline na criação de </a:t>
            </a:r>
            <a:r>
              <a:rPr lang="pt-BR" sz="2000" dirty="0" err="1">
                <a:cs typeface="Arial" panose="020B0604020202020204" pitchFamily="34" charset="0"/>
              </a:rPr>
              <a:t>IAs</a:t>
            </a:r>
            <a:r>
              <a:rPr lang="pt-BR" sz="2000" dirty="0">
                <a:cs typeface="Arial" panose="020B0604020202020204" pitchFamily="34" charset="0"/>
              </a:rPr>
              <a:t> éticas, </a:t>
            </a:r>
            <a:r>
              <a:rPr lang="pt-BR" sz="2000" dirty="0" err="1">
                <a:cs typeface="Arial" panose="020B0604020202020204" pitchFamily="34" charset="0"/>
              </a:rPr>
              <a:t>respossáveis</a:t>
            </a:r>
            <a:r>
              <a:rPr lang="pt-BR" sz="2000" dirty="0">
                <a:cs typeface="Arial" panose="020B0604020202020204" pitchFamily="34" charset="0"/>
              </a:rPr>
              <a:t> e democráticas, baseadas em </a:t>
            </a:r>
            <a:r>
              <a:rPr lang="pt-BR" sz="2000" dirty="0" err="1">
                <a:cs typeface="Arial" panose="020B0604020202020204" pitchFamily="34" charset="0"/>
              </a:rPr>
              <a:t>CNNs</a:t>
            </a:r>
            <a:r>
              <a:rPr lang="pt-BR" sz="2000" dirty="0">
                <a:cs typeface="Arial" panose="020B0604020202020204" pitchFamily="34" charset="0"/>
              </a:rPr>
              <a:t> ou </a:t>
            </a:r>
            <a:r>
              <a:rPr lang="pt-BR" sz="2000" dirty="0" err="1">
                <a:cs typeface="Arial" panose="020B0604020202020204" pitchFamily="34" charset="0"/>
              </a:rPr>
              <a:t>GCNs</a:t>
            </a:r>
            <a:r>
              <a:rPr lang="pt-BR" sz="2000" dirty="0">
                <a:cs typeface="Arial" panose="020B0604020202020204" pitchFamily="34" charset="0"/>
              </a:rPr>
              <a:t>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69292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D7144D-F0E0-4052-B59C-815168B33342}"/>
              </a:ext>
            </a:extLst>
          </p:cNvPr>
          <p:cNvSpPr txBox="1"/>
          <p:nvPr/>
        </p:nvSpPr>
        <p:spPr>
          <a:xfrm>
            <a:off x="9325882" y="6315569"/>
            <a:ext cx="178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PACILÉS, 2020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282921-BBD9-461D-9774-D26C994C21EF}"/>
              </a:ext>
            </a:extLst>
          </p:cNvPr>
          <p:cNvSpPr txBox="1"/>
          <p:nvPr/>
        </p:nvSpPr>
        <p:spPr>
          <a:xfrm>
            <a:off x="2425272" y="1171897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800" b="1" dirty="0"/>
              <a:t>Motivação</a:t>
            </a:r>
            <a:r>
              <a:rPr lang="pt-BR" sz="2800" b="1" dirty="0">
                <a:latin typeface="Bahnschrift" panose="020B0502040204020203" pitchFamily="34" charset="0"/>
              </a:rPr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77A5FD-E694-4868-914E-F9A0293F7533}"/>
              </a:ext>
            </a:extLst>
          </p:cNvPr>
          <p:cNvSpPr txBox="1"/>
          <p:nvPr/>
        </p:nvSpPr>
        <p:spPr>
          <a:xfrm>
            <a:off x="2425272" y="1790121"/>
            <a:ext cx="8862159" cy="443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cs typeface="Arial" panose="020B0604020202020204" pitchFamily="34" charset="0"/>
              </a:rPr>
              <a:t>Quem Sofre:</a:t>
            </a:r>
            <a:endParaRPr lang="pt-BR" dirty="0"/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 </a:t>
            </a:r>
            <a:r>
              <a:rPr lang="pt-BR" sz="2000" b="1" dirty="0">
                <a:cs typeface="Arial" panose="020B0604020202020204" pitchFamily="34" charset="0"/>
              </a:rPr>
              <a:t>população</a:t>
            </a:r>
            <a:r>
              <a:rPr lang="pt-BR" sz="2000" dirty="0">
                <a:cs typeface="Arial" panose="020B0604020202020204" pitchFamily="34" charset="0"/>
              </a:rPr>
              <a:t> que faz uso de Serviços de Mamografia.</a:t>
            </a:r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</a:t>
            </a:r>
            <a:r>
              <a:rPr lang="pt-BR" sz="2000" b="1" dirty="0">
                <a:cs typeface="Arial" panose="020B0604020202020204" pitchFamily="34" charset="0"/>
              </a:rPr>
              <a:t>Médico</a:t>
            </a:r>
            <a:r>
              <a:rPr lang="pt-BR" sz="2000" dirty="0">
                <a:cs typeface="Arial" panose="020B0604020202020204" pitchFamily="34" charset="0"/>
              </a:rPr>
              <a:t> Radiologista ou Mastologista.</a:t>
            </a:r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 </a:t>
            </a:r>
            <a:r>
              <a:rPr lang="pt-BR" sz="2000" b="1" dirty="0">
                <a:cs typeface="Arial" panose="020B0604020202020204" pitchFamily="34" charset="0"/>
              </a:rPr>
              <a:t>Serviço</a:t>
            </a:r>
            <a:r>
              <a:rPr lang="pt-BR" sz="2000" dirty="0">
                <a:cs typeface="Arial" panose="020B0604020202020204" pitchFamily="34" charset="0"/>
              </a:rPr>
              <a:t> de Mamografia.</a:t>
            </a:r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pt-BR" dirty="0"/>
          </a:p>
          <a:p>
            <a:r>
              <a:rPr lang="pt-BR" sz="2400" b="1" dirty="0">
                <a:cs typeface="Arial" panose="020B0604020202020204" pitchFamily="34" charset="0"/>
              </a:rPr>
              <a:t>O Que Está Sendo Feito:</a:t>
            </a:r>
            <a:endParaRPr lang="pt-BR" dirty="0"/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Pesquisas científicas no universo da Ciência da Computação e Ciência de Dados.</a:t>
            </a:r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Gerando tecnologias inovadoras que podem contribuir para solucionar ou amenizar o problema.</a:t>
            </a:r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Aumentando a precisão e agilidade na conclusão do diagnóstico médico.</a:t>
            </a:r>
          </a:p>
        </p:txBody>
      </p:sp>
    </p:spTree>
    <p:extLst>
      <p:ext uri="{BB962C8B-B14F-4D97-AF65-F5344CB8AC3E}">
        <p14:creationId xmlns:p14="http://schemas.microsoft.com/office/powerpoint/2010/main" val="4290050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F889E7-C53A-768E-848B-DFFCF6DB76CC}"/>
              </a:ext>
            </a:extLst>
          </p:cNvPr>
          <p:cNvSpPr txBox="1"/>
          <p:nvPr/>
        </p:nvSpPr>
        <p:spPr>
          <a:xfrm>
            <a:off x="2371608" y="1098328"/>
            <a:ext cx="8915824" cy="548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Referências Bibliográficas: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ACHANTA, R., et al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 SLIC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Superpixels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EPFL Technical Report 149300, June 2010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CARTER, S. M., et al.,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ethical, legal and social implications of using artificial intelligence systems in breast cancer care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Breast 49 (2020) 25e32,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https://doi.org/10.1016/j.breast.2019.10.001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GAMMOUDI, I., MAHJOUB, M. A., GUERDELLI, F.,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Unsupervised Image Segmentation based Graph Clustering Methods,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Computación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Vol. 24, No. 3, 2020, pp. 969–987,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10.13053/CyS-24-3-3059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HSU, C. Y., DING, J. J.,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Image Segmentation Algorithm Using SLIC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Superpixels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Boundary-focused Region Merging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2013 9th International Conference on Information, Communications &amp; Signal Processing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IEEE Xplore: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DOI: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10.1109/ICICS.2013.6782861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 (Brasil), Estimativa 2023</a:t>
            </a:r>
            <a:r>
              <a:rPr lang="pt-B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Incidência do Câncer no Brasil, Instituto Nacional do Câncer</a:t>
            </a: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Rio de Janeiro: INCA, 2022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KAVEH, A.,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Graphs and structures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Computers &amp; Structures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Volume 40, Issue 4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1991, Pages 893-901,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https://doi.org/10.1016/0045-7949(91)90319-H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KUPPILI, V. N. S., CHEELU, D., BABU, M. R, KRIDHNA, P.V.,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Segmentation based on Connected Component Analysis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International Journal of Advances in Science and Technology, Vol. 2, No.3, 2011, ISSN 2229 5216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MIHAILA, A. F., et al.,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Image Segmentation Using A Combination Of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Felzenszwalb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Slic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Watershed Methods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Journal Of Information Systems &amp; Operations Management, Vol. 14.1, May 2020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PACILÈS, Serena et al.,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breast cancer detection accuracy of mammography with the concurrent use of an artificial intelligence tool. Radiology: Artificial Intelligence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v. 2, n. 6, p. e190208, 2020.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4196822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C9271D5-2243-F901-62F0-831FD4688873}"/>
              </a:ext>
            </a:extLst>
          </p:cNvPr>
          <p:cNvSpPr txBox="1"/>
          <p:nvPr/>
        </p:nvSpPr>
        <p:spPr>
          <a:xfrm>
            <a:off x="2467584" y="1697019"/>
            <a:ext cx="9134482" cy="39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5400" b="1" dirty="0"/>
              <a:t>Muito Obrigado!!!</a:t>
            </a:r>
          </a:p>
          <a:p>
            <a:pPr algn="just"/>
            <a:endParaRPr lang="pt-BR" sz="5400" b="1" dirty="0"/>
          </a:p>
          <a:p>
            <a:pPr algn="just"/>
            <a:r>
              <a:rPr lang="pt-BR" sz="3600" b="1" dirty="0"/>
              <a:t>Duvidas, Perguntas ou Questionamentos</a:t>
            </a:r>
          </a:p>
          <a:p>
            <a:pPr algn="just"/>
            <a:endParaRPr lang="pt-BR" sz="3600" b="1" dirty="0"/>
          </a:p>
          <a:p>
            <a:pPr algn="just">
              <a:lnSpc>
                <a:spcPct val="150000"/>
              </a:lnSpc>
            </a:pPr>
            <a:r>
              <a:rPr lang="pt-BR" sz="2400" b="1" dirty="0"/>
              <a:t>E-mail: </a:t>
            </a:r>
            <a:r>
              <a:rPr lang="pt-BR" sz="2400" dirty="0">
                <a:hlinkClick r:id="rId3"/>
              </a:rPr>
              <a:t>wagner.cardozo72@gmail.com</a:t>
            </a:r>
            <a:endParaRPr lang="pt-BR" sz="2400" dirty="0"/>
          </a:p>
          <a:p>
            <a:pPr algn="just">
              <a:lnSpc>
                <a:spcPct val="150000"/>
              </a:lnSpc>
            </a:pPr>
            <a:r>
              <a:rPr lang="pt-BR" sz="2400" b="1" dirty="0"/>
              <a:t>LinkedIn: </a:t>
            </a:r>
            <a:r>
              <a:rPr lang="pt-BR" sz="2400" b="0" i="0" dirty="0">
                <a:effectLst/>
                <a:latin typeface="-apple-system"/>
                <a:hlinkClick r:id="rId4"/>
              </a:rPr>
              <a:t>www.linkedin.com/in/wagner-lopes-cardozo-8b4a031ab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20466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49F117-6E17-7702-F6DA-B732A5AFA358}"/>
              </a:ext>
            </a:extLst>
          </p:cNvPr>
          <p:cNvSpPr txBox="1"/>
          <p:nvPr/>
        </p:nvSpPr>
        <p:spPr>
          <a:xfrm>
            <a:off x="2482665" y="1108528"/>
            <a:ext cx="8804767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TAD Grafo:</a:t>
            </a:r>
          </a:p>
          <a:p>
            <a:pPr marL="342907" indent="-342907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 TAD (Tipo Abstrato de Dados) Grafo é uma estrutura conceitual que modela relações entre entidades, representadas por vértices (nós) conectados por arestas (linhas).</a:t>
            </a:r>
          </a:p>
          <a:p>
            <a:pPr marL="342907" indent="-342907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Baseada nos fundamentos da Teoria de Grafos, desenvolvida por </a:t>
            </a:r>
            <a:r>
              <a:rPr lang="pt-BR" sz="2000" dirty="0" err="1">
                <a:cs typeface="Arial" panose="020B0604020202020204" pitchFamily="34" charset="0"/>
              </a:rPr>
              <a:t>Leonhard</a:t>
            </a:r>
            <a:r>
              <a:rPr lang="pt-BR" sz="2000" dirty="0">
                <a:cs typeface="Arial" panose="020B0604020202020204" pitchFamily="34" charset="0"/>
              </a:rPr>
              <a:t> Euler no século XVIII.</a:t>
            </a:r>
          </a:p>
          <a:p>
            <a:pPr marL="342907" indent="-342907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 TAD Grafo abstrai as propriedades de conectividade e interdependência em diversos sistemas, permitindo o estudo de estruturas complexas de forma sistemática.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B9784D-ED93-4A73-B219-17E9311CF50F}"/>
              </a:ext>
            </a:extLst>
          </p:cNvPr>
          <p:cNvSpPr txBox="1"/>
          <p:nvPr/>
        </p:nvSpPr>
        <p:spPr>
          <a:xfrm>
            <a:off x="4152901" y="5686933"/>
            <a:ext cx="171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KAVEH, 1991</a:t>
            </a:r>
          </a:p>
        </p:txBody>
      </p:sp>
    </p:spTree>
    <p:extLst>
      <p:ext uri="{BB962C8B-B14F-4D97-AF65-F5344CB8AC3E}">
        <p14:creationId xmlns:p14="http://schemas.microsoft.com/office/powerpoint/2010/main" val="127933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49F117-6E17-7702-F6DA-B732A5AFA358}"/>
              </a:ext>
            </a:extLst>
          </p:cNvPr>
          <p:cNvSpPr txBox="1"/>
          <p:nvPr/>
        </p:nvSpPr>
        <p:spPr>
          <a:xfrm>
            <a:off x="2482665" y="1108528"/>
            <a:ext cx="8804767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/>
              <a:t>TAD Grafo:</a:t>
            </a:r>
          </a:p>
          <a:p>
            <a:pPr marL="342907" indent="-342907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Sob uma perspectiva filosófico-matemática, os grafos transcendem seu uso puramente técnico, oferecendo uma linguagem universal para descrever a interação entre elementos em contextos.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21AE96-6AD6-4812-B56A-4D24011BE117}"/>
              </a:ext>
            </a:extLst>
          </p:cNvPr>
          <p:cNvSpPr txBox="1"/>
          <p:nvPr/>
        </p:nvSpPr>
        <p:spPr>
          <a:xfrm>
            <a:off x="7191376" y="3224720"/>
            <a:ext cx="171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 </a:t>
            </a:r>
            <a:r>
              <a:rPr lang="pt-BR" sz="1400" dirty="0"/>
              <a:t>KAVEH, 1991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2DBE43C-CF39-44A3-8618-36C038186ED3}"/>
              </a:ext>
            </a:extLst>
          </p:cNvPr>
          <p:cNvGrpSpPr/>
          <p:nvPr/>
        </p:nvGrpSpPr>
        <p:grpSpPr>
          <a:xfrm>
            <a:off x="3628391" y="3787819"/>
            <a:ext cx="7125969" cy="2603455"/>
            <a:chOff x="3959860" y="4089400"/>
            <a:chExt cx="4196080" cy="1117600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EC6104C6-8613-4DFC-9454-B07C363479E9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860" y="4089400"/>
              <a:ext cx="1866265" cy="11176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C362EE5-1E63-4126-9CF9-E30E50F24A5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220" y="4344670"/>
              <a:ext cx="1950720" cy="746125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D8A12B9-82C1-42BA-B284-7640C010E296}"/>
              </a:ext>
            </a:extLst>
          </p:cNvPr>
          <p:cNvSpPr txBox="1"/>
          <p:nvPr/>
        </p:nvSpPr>
        <p:spPr>
          <a:xfrm>
            <a:off x="8696961" y="6313585"/>
            <a:ext cx="215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Figura-Fonte: </a:t>
            </a:r>
            <a:r>
              <a:rPr lang="pt-BR" sz="1400" dirty="0"/>
              <a:t>KAVEH, 1991</a:t>
            </a:r>
          </a:p>
        </p:txBody>
      </p:sp>
    </p:spTree>
    <p:extLst>
      <p:ext uri="{BB962C8B-B14F-4D97-AF65-F5344CB8AC3E}">
        <p14:creationId xmlns:p14="http://schemas.microsoft.com/office/powerpoint/2010/main" val="228613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DB1B00-9EA3-2777-8318-F03DB503BB2C}"/>
              </a:ext>
            </a:extLst>
          </p:cNvPr>
          <p:cNvSpPr txBox="1"/>
          <p:nvPr/>
        </p:nvSpPr>
        <p:spPr>
          <a:xfrm>
            <a:off x="2452899" y="1095536"/>
            <a:ext cx="8834533" cy="346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err="1"/>
              <a:t>Superpixel</a:t>
            </a:r>
            <a:r>
              <a:rPr lang="pt-BR" sz="2800" b="1" dirty="0"/>
              <a:t> Grafo:</a:t>
            </a:r>
          </a:p>
          <a:p>
            <a:pPr marL="342907" indent="-342907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 err="1">
                <a:cs typeface="Arial" panose="020B0604020202020204" pitchFamily="34" charset="0"/>
              </a:rPr>
              <a:t>Superpixel</a:t>
            </a:r>
            <a:r>
              <a:rPr lang="pt-BR" sz="2000" dirty="0">
                <a:cs typeface="Arial" panose="020B0604020202020204" pitchFamily="34" charset="0"/>
              </a:rPr>
              <a:t> grafo combina dois elementos fundamentais no processamento de imagens e análise de dados: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 e grafos.</a:t>
            </a:r>
          </a:p>
          <a:p>
            <a:pPr marL="342907" indent="-342907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São agrupamentos de pixels que compartilham características semelhantes, como cor, textura ou intensidade.</a:t>
            </a:r>
          </a:p>
          <a:p>
            <a:pPr marL="342907" indent="-342907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Reduz a complexidade de uma imagem ao organizar pixels em regiões mais significativas.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4DC462-7422-4FEF-A3B3-B0DCD3E45A9C}"/>
              </a:ext>
            </a:extLst>
          </p:cNvPr>
          <p:cNvSpPr txBox="1"/>
          <p:nvPr/>
        </p:nvSpPr>
        <p:spPr>
          <a:xfrm>
            <a:off x="3591271" y="4818838"/>
            <a:ext cx="1342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YI, 2019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470C141-40A8-4F9D-AAC8-3976CA82F2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1" y="4253269"/>
            <a:ext cx="5934382" cy="24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9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F9F20C-9FF4-9954-A148-5482FC0B8090}"/>
              </a:ext>
            </a:extLst>
          </p:cNvPr>
          <p:cNvSpPr txBox="1"/>
          <p:nvPr/>
        </p:nvSpPr>
        <p:spPr>
          <a:xfrm>
            <a:off x="2415230" y="1038367"/>
            <a:ext cx="8193778" cy="392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err="1"/>
              <a:t>Superpixel</a:t>
            </a:r>
            <a:r>
              <a:rPr lang="pt-BR" sz="2800" b="1" dirty="0"/>
              <a:t> Grafo: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Os grafos fornecem uma estrutura matemática para representar relações entre essas regiões.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Com vértices correspondendo a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 e arestas indicando conexões baseadas em proximidade ou similaridade.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Então, a integração desses dois conceitos dá origem a um modelo eficaz para tarefas de segmentação de imagens, permitindo a análise mais eficiente e hierárquica de padrões complexos.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32BDF3-7087-41AC-8FD3-C64AA411E236}"/>
              </a:ext>
            </a:extLst>
          </p:cNvPr>
          <p:cNvSpPr txBox="1"/>
          <p:nvPr/>
        </p:nvSpPr>
        <p:spPr>
          <a:xfrm>
            <a:off x="7861784" y="5608575"/>
            <a:ext cx="3425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</a:t>
            </a: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ACHANTA, 2012; GAMMOUDI, 2020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0198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AEDBFE7-56C2-4BCC-A0D0-556D49C1E994}"/>
              </a:ext>
            </a:extLst>
          </p:cNvPr>
          <p:cNvGrpSpPr/>
          <p:nvPr/>
        </p:nvGrpSpPr>
        <p:grpSpPr>
          <a:xfrm>
            <a:off x="0" y="0"/>
            <a:ext cx="11287432" cy="6858000"/>
            <a:chOff x="0" y="0"/>
            <a:chExt cx="11287432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C301D6-4771-644C-31FA-47CC3EA01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52950" cy="115268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A379A28-EA04-F215-9787-9FC3D2265616}"/>
                </a:ext>
              </a:extLst>
            </p:cNvPr>
            <p:cNvSpPr/>
            <p:nvPr/>
          </p:nvSpPr>
          <p:spPr>
            <a:xfrm>
              <a:off x="0" y="1152686"/>
              <a:ext cx="2152950" cy="5705314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B57F821-09AF-0AEE-9762-C88808BA7843}"/>
                </a:ext>
              </a:extLst>
            </p:cNvPr>
            <p:cNvSpPr/>
            <p:nvPr/>
          </p:nvSpPr>
          <p:spPr>
            <a:xfrm>
              <a:off x="2152950" y="0"/>
              <a:ext cx="9134482" cy="914400"/>
            </a:xfrm>
            <a:prstGeom prst="rect">
              <a:avLst/>
            </a:prstGeom>
            <a:solidFill>
              <a:srgbClr val="536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F76CAC-F6BC-4E96-BF65-336B07C42606}"/>
              </a:ext>
            </a:extLst>
          </p:cNvPr>
          <p:cNvSpPr txBox="1"/>
          <p:nvPr/>
        </p:nvSpPr>
        <p:spPr>
          <a:xfrm>
            <a:off x="2338744" y="1152686"/>
            <a:ext cx="8970169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Algoritmo SLIC (</a:t>
            </a:r>
            <a:r>
              <a:rPr lang="pt-BR" sz="2800" b="1" dirty="0" err="1"/>
              <a:t>Clusterização</a:t>
            </a:r>
            <a:r>
              <a:rPr lang="pt-BR" sz="2800" b="1" dirty="0"/>
              <a:t> Interativa Linear Simples):</a:t>
            </a:r>
          </a:p>
          <a:p>
            <a:pPr algn="just"/>
            <a:endParaRPr lang="pt-BR" sz="2800" b="1" dirty="0">
              <a:latin typeface="Bahnschrift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Particiona a imagem em regiões de tamanho aproximadamente uniforme e de características homogêneas.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As regiões são representadas como vértices no grafo, com as arestas conectando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 vizinhos.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000" dirty="0">
                <a:cs typeface="Arial" panose="020B0604020202020204" pitchFamily="34" charset="0"/>
              </a:rPr>
              <a:t>As propriedades do grafo são então utilizadas para identificar e agrupar </a:t>
            </a:r>
            <a:r>
              <a:rPr lang="pt-BR" sz="2000" dirty="0" err="1">
                <a:cs typeface="Arial" panose="020B0604020202020204" pitchFamily="34" charset="0"/>
              </a:rPr>
              <a:t>superpixels</a:t>
            </a:r>
            <a:r>
              <a:rPr lang="pt-BR" sz="2000" dirty="0">
                <a:cs typeface="Arial" panose="020B0604020202020204" pitchFamily="34" charset="0"/>
              </a:rPr>
              <a:t> pertencentes a objetos ou regiões similares na imagem, reduzindo ruídos e melhorando a consistência da segmentação.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F13888-EB12-4C94-A981-56CC98F10B90}"/>
              </a:ext>
            </a:extLst>
          </p:cNvPr>
          <p:cNvSpPr txBox="1"/>
          <p:nvPr/>
        </p:nvSpPr>
        <p:spPr>
          <a:xfrm>
            <a:off x="5899327" y="2645016"/>
            <a:ext cx="260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ACHANTA, 2020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6216AB-7ACA-494F-A49D-42818C34E73A}"/>
              </a:ext>
            </a:extLst>
          </p:cNvPr>
          <p:cNvSpPr txBox="1"/>
          <p:nvPr/>
        </p:nvSpPr>
        <p:spPr>
          <a:xfrm>
            <a:off x="8379926" y="5136853"/>
            <a:ext cx="160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Fonte:</a:t>
            </a:r>
            <a:r>
              <a:rPr lang="pt-BR" sz="1400" dirty="0"/>
              <a:t> HSU, 2013</a:t>
            </a:r>
          </a:p>
        </p:txBody>
      </p:sp>
    </p:spTree>
    <p:extLst>
      <p:ext uri="{BB962C8B-B14F-4D97-AF65-F5344CB8AC3E}">
        <p14:creationId xmlns:p14="http://schemas.microsoft.com/office/powerpoint/2010/main" val="3276031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</TotalTime>
  <Words>2671</Words>
  <Application>Microsoft Office PowerPoint</Application>
  <PresentationFormat>Widescreen</PresentationFormat>
  <Paragraphs>237</Paragraphs>
  <Slides>41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0" baseType="lpstr">
      <vt:lpstr>-apple-system</vt:lpstr>
      <vt:lpstr>Aptos</vt:lpstr>
      <vt:lpstr>Aptos Display</vt:lpstr>
      <vt:lpstr>Arial</vt:lpstr>
      <vt:lpstr>Bahnschrift</vt:lpstr>
      <vt:lpstr>Calibri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WAGNER LOPES CARDOZO</dc:creator>
  <cp:lastModifiedBy>Wagner Lopes Cardozo</cp:lastModifiedBy>
  <cp:revision>217</cp:revision>
  <dcterms:created xsi:type="dcterms:W3CDTF">2024-08-22T18:29:55Z</dcterms:created>
  <dcterms:modified xsi:type="dcterms:W3CDTF">2024-11-26T22:11:30Z</dcterms:modified>
</cp:coreProperties>
</file>